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258" r:id="rId3"/>
    <p:sldId id="259" r:id="rId4"/>
    <p:sldId id="261" r:id="rId5"/>
    <p:sldId id="266" r:id="rId6"/>
    <p:sldId id="267" r:id="rId7"/>
    <p:sldId id="269" r:id="rId8"/>
    <p:sldId id="262" r:id="rId9"/>
    <p:sldId id="263" r:id="rId10"/>
    <p:sldId id="264" r:id="rId11"/>
    <p:sldId id="265" r:id="rId12"/>
    <p:sldId id="271"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0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DA4827-8C5F-4321-9146-0D8DFFC429D5}" type="datetimeFigureOut">
              <a:rPr lang="en-US" smtClean="0"/>
              <a:t>02/04/2020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23DAA5-BA9E-4947-98C9-5A5DB36E0609}" type="slidenum">
              <a:rPr lang="en-US" smtClean="0"/>
              <a:t>‹#›</a:t>
            </a:fld>
            <a:endParaRPr lang="en-US"/>
          </a:p>
        </p:txBody>
      </p:sp>
    </p:spTree>
    <p:extLst>
      <p:ext uri="{BB962C8B-B14F-4D97-AF65-F5344CB8AC3E}">
        <p14:creationId xmlns:p14="http://schemas.microsoft.com/office/powerpoint/2010/main" val="300173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rgbClr val="000099"/>
                </a:solidFill>
                <a:latin typeface="VNI-Avo" pitchFamily="2" charset="0"/>
              </a:defRPr>
            </a:lvl1pPr>
            <a:lvl2pPr marL="742950" indent="-285750" eaLnBrk="0" hangingPunct="0">
              <a:defRPr sz="2400" b="1">
                <a:solidFill>
                  <a:srgbClr val="000099"/>
                </a:solidFill>
                <a:latin typeface="VNI-Avo" pitchFamily="2" charset="0"/>
              </a:defRPr>
            </a:lvl2pPr>
            <a:lvl3pPr marL="1143000" indent="-228600" eaLnBrk="0" hangingPunct="0">
              <a:defRPr sz="2400" b="1">
                <a:solidFill>
                  <a:srgbClr val="000099"/>
                </a:solidFill>
                <a:latin typeface="VNI-Avo" pitchFamily="2" charset="0"/>
              </a:defRPr>
            </a:lvl3pPr>
            <a:lvl4pPr marL="1600200" indent="-228600" eaLnBrk="0" hangingPunct="0">
              <a:defRPr sz="2400" b="1">
                <a:solidFill>
                  <a:srgbClr val="000099"/>
                </a:solidFill>
                <a:latin typeface="VNI-Avo" pitchFamily="2" charset="0"/>
              </a:defRPr>
            </a:lvl4pPr>
            <a:lvl5pPr marL="2057400" indent="-228600" eaLnBrk="0" hangingPunct="0">
              <a:defRPr sz="2400" b="1">
                <a:solidFill>
                  <a:srgbClr val="000099"/>
                </a:solidFill>
                <a:latin typeface="VNI-Avo" pitchFamily="2" charset="0"/>
              </a:defRPr>
            </a:lvl5pPr>
            <a:lvl6pPr marL="2514600" indent="-228600" eaLnBrk="0" fontAlgn="base" hangingPunct="0">
              <a:spcBef>
                <a:spcPct val="0"/>
              </a:spcBef>
              <a:spcAft>
                <a:spcPct val="0"/>
              </a:spcAft>
              <a:defRPr sz="2400" b="1">
                <a:solidFill>
                  <a:srgbClr val="000099"/>
                </a:solidFill>
                <a:latin typeface="VNI-Avo" pitchFamily="2" charset="0"/>
              </a:defRPr>
            </a:lvl6pPr>
            <a:lvl7pPr marL="2971800" indent="-228600" eaLnBrk="0" fontAlgn="base" hangingPunct="0">
              <a:spcBef>
                <a:spcPct val="0"/>
              </a:spcBef>
              <a:spcAft>
                <a:spcPct val="0"/>
              </a:spcAft>
              <a:defRPr sz="2400" b="1">
                <a:solidFill>
                  <a:srgbClr val="000099"/>
                </a:solidFill>
                <a:latin typeface="VNI-Avo" pitchFamily="2" charset="0"/>
              </a:defRPr>
            </a:lvl7pPr>
            <a:lvl8pPr marL="3429000" indent="-228600" eaLnBrk="0" fontAlgn="base" hangingPunct="0">
              <a:spcBef>
                <a:spcPct val="0"/>
              </a:spcBef>
              <a:spcAft>
                <a:spcPct val="0"/>
              </a:spcAft>
              <a:defRPr sz="2400" b="1">
                <a:solidFill>
                  <a:srgbClr val="000099"/>
                </a:solidFill>
                <a:latin typeface="VNI-Avo" pitchFamily="2" charset="0"/>
              </a:defRPr>
            </a:lvl8pPr>
            <a:lvl9pPr marL="3886200" indent="-228600" eaLnBrk="0" fontAlgn="base" hangingPunct="0">
              <a:spcBef>
                <a:spcPct val="0"/>
              </a:spcBef>
              <a:spcAft>
                <a:spcPct val="0"/>
              </a:spcAft>
              <a:defRPr sz="2400" b="1">
                <a:solidFill>
                  <a:srgbClr val="000099"/>
                </a:solidFill>
                <a:latin typeface="VNI-Avo" pitchFamily="2" charset="0"/>
              </a:defRPr>
            </a:lvl9pPr>
          </a:lstStyle>
          <a:p>
            <a:pPr eaLnBrk="1" hangingPunct="1"/>
            <a:fld id="{F6E8704D-4170-45F1-860D-788C12E8D4E9}" type="slidenum">
              <a:rPr lang="en-US" altLang="en-US" sz="1200" b="0">
                <a:solidFill>
                  <a:schemeClr val="tx1"/>
                </a:solidFill>
                <a:latin typeface="Arial" pitchFamily="34" charset="0"/>
              </a:rPr>
              <a:pPr eaLnBrk="1" hangingPunct="1"/>
              <a:t>1</a:t>
            </a:fld>
            <a:endParaRPr lang="en-US" altLang="en-US" sz="1200" b="0">
              <a:solidFill>
                <a:schemeClr val="tx1"/>
              </a:solidFill>
              <a:latin typeface="Arial" pitchFamily="34"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9B448B-92AC-41ED-A109-B26965A2DB0D}" type="datetimeFigureOut">
              <a:rPr lang="en-US" smtClean="0"/>
              <a:t>02/04/2020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B30B9-BBB5-4BF8-A965-1D95F219697F}" type="slidenum">
              <a:rPr lang="en-US" smtClean="0"/>
              <a:t>‹#›</a:t>
            </a:fld>
            <a:endParaRPr lang="en-US"/>
          </a:p>
        </p:txBody>
      </p:sp>
    </p:spTree>
    <p:extLst>
      <p:ext uri="{BB962C8B-B14F-4D97-AF65-F5344CB8AC3E}">
        <p14:creationId xmlns:p14="http://schemas.microsoft.com/office/powerpoint/2010/main" val="191648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9B448B-92AC-41ED-A109-B26965A2DB0D}" type="datetimeFigureOut">
              <a:rPr lang="en-US" smtClean="0"/>
              <a:t>02/04/2020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B30B9-BBB5-4BF8-A965-1D95F219697F}" type="slidenum">
              <a:rPr lang="en-US" smtClean="0"/>
              <a:t>‹#›</a:t>
            </a:fld>
            <a:endParaRPr lang="en-US"/>
          </a:p>
        </p:txBody>
      </p:sp>
    </p:spTree>
    <p:extLst>
      <p:ext uri="{BB962C8B-B14F-4D97-AF65-F5344CB8AC3E}">
        <p14:creationId xmlns:p14="http://schemas.microsoft.com/office/powerpoint/2010/main" val="221266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9B448B-92AC-41ED-A109-B26965A2DB0D}" type="datetimeFigureOut">
              <a:rPr lang="en-US" smtClean="0"/>
              <a:t>02/04/2020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B30B9-BBB5-4BF8-A965-1D95F219697F}" type="slidenum">
              <a:rPr lang="en-US" smtClean="0"/>
              <a:t>‹#›</a:t>
            </a:fld>
            <a:endParaRPr lang="en-US"/>
          </a:p>
        </p:txBody>
      </p:sp>
    </p:spTree>
    <p:extLst>
      <p:ext uri="{BB962C8B-B14F-4D97-AF65-F5344CB8AC3E}">
        <p14:creationId xmlns:p14="http://schemas.microsoft.com/office/powerpoint/2010/main" val="2629367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9B448B-92AC-41ED-A109-B26965A2DB0D}" type="datetimeFigureOut">
              <a:rPr lang="en-US" smtClean="0"/>
              <a:t>02/04/2020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B30B9-BBB5-4BF8-A965-1D95F219697F}" type="slidenum">
              <a:rPr lang="en-US" smtClean="0"/>
              <a:t>‹#›</a:t>
            </a:fld>
            <a:endParaRPr lang="en-US"/>
          </a:p>
        </p:txBody>
      </p:sp>
    </p:spTree>
    <p:extLst>
      <p:ext uri="{BB962C8B-B14F-4D97-AF65-F5344CB8AC3E}">
        <p14:creationId xmlns:p14="http://schemas.microsoft.com/office/powerpoint/2010/main" val="671796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9B448B-92AC-41ED-A109-B26965A2DB0D}" type="datetimeFigureOut">
              <a:rPr lang="en-US" smtClean="0"/>
              <a:t>02/04/2020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B30B9-BBB5-4BF8-A965-1D95F219697F}" type="slidenum">
              <a:rPr lang="en-US" smtClean="0"/>
              <a:t>‹#›</a:t>
            </a:fld>
            <a:endParaRPr lang="en-US"/>
          </a:p>
        </p:txBody>
      </p:sp>
    </p:spTree>
    <p:extLst>
      <p:ext uri="{BB962C8B-B14F-4D97-AF65-F5344CB8AC3E}">
        <p14:creationId xmlns:p14="http://schemas.microsoft.com/office/powerpoint/2010/main" val="1259576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9B448B-92AC-41ED-A109-B26965A2DB0D}" type="datetimeFigureOut">
              <a:rPr lang="en-US" smtClean="0"/>
              <a:t>02/04/2020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B30B9-BBB5-4BF8-A965-1D95F219697F}" type="slidenum">
              <a:rPr lang="en-US" smtClean="0"/>
              <a:t>‹#›</a:t>
            </a:fld>
            <a:endParaRPr lang="en-US"/>
          </a:p>
        </p:txBody>
      </p:sp>
    </p:spTree>
    <p:extLst>
      <p:ext uri="{BB962C8B-B14F-4D97-AF65-F5344CB8AC3E}">
        <p14:creationId xmlns:p14="http://schemas.microsoft.com/office/powerpoint/2010/main" val="143652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9B448B-92AC-41ED-A109-B26965A2DB0D}" type="datetimeFigureOut">
              <a:rPr lang="en-US" smtClean="0"/>
              <a:t>02/04/2020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B30B9-BBB5-4BF8-A965-1D95F219697F}" type="slidenum">
              <a:rPr lang="en-US" smtClean="0"/>
              <a:t>‹#›</a:t>
            </a:fld>
            <a:endParaRPr lang="en-US"/>
          </a:p>
        </p:txBody>
      </p:sp>
    </p:spTree>
    <p:extLst>
      <p:ext uri="{BB962C8B-B14F-4D97-AF65-F5344CB8AC3E}">
        <p14:creationId xmlns:p14="http://schemas.microsoft.com/office/powerpoint/2010/main" val="1354098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9B448B-92AC-41ED-A109-B26965A2DB0D}" type="datetimeFigureOut">
              <a:rPr lang="en-US" smtClean="0"/>
              <a:t>02/04/2020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FB30B9-BBB5-4BF8-A965-1D95F219697F}" type="slidenum">
              <a:rPr lang="en-US" smtClean="0"/>
              <a:t>‹#›</a:t>
            </a:fld>
            <a:endParaRPr lang="en-US"/>
          </a:p>
        </p:txBody>
      </p:sp>
    </p:spTree>
    <p:extLst>
      <p:ext uri="{BB962C8B-B14F-4D97-AF65-F5344CB8AC3E}">
        <p14:creationId xmlns:p14="http://schemas.microsoft.com/office/powerpoint/2010/main" val="836792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B448B-92AC-41ED-A109-B26965A2DB0D}" type="datetimeFigureOut">
              <a:rPr lang="en-US" smtClean="0"/>
              <a:t>02/04/2020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FB30B9-BBB5-4BF8-A965-1D95F219697F}" type="slidenum">
              <a:rPr lang="en-US" smtClean="0"/>
              <a:t>‹#›</a:t>
            </a:fld>
            <a:endParaRPr lang="en-US"/>
          </a:p>
        </p:txBody>
      </p:sp>
    </p:spTree>
    <p:extLst>
      <p:ext uri="{BB962C8B-B14F-4D97-AF65-F5344CB8AC3E}">
        <p14:creationId xmlns:p14="http://schemas.microsoft.com/office/powerpoint/2010/main" val="514538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9B448B-92AC-41ED-A109-B26965A2DB0D}" type="datetimeFigureOut">
              <a:rPr lang="en-US" smtClean="0"/>
              <a:t>02/04/2020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B30B9-BBB5-4BF8-A965-1D95F219697F}" type="slidenum">
              <a:rPr lang="en-US" smtClean="0"/>
              <a:t>‹#›</a:t>
            </a:fld>
            <a:endParaRPr lang="en-US"/>
          </a:p>
        </p:txBody>
      </p:sp>
    </p:spTree>
    <p:extLst>
      <p:ext uri="{BB962C8B-B14F-4D97-AF65-F5344CB8AC3E}">
        <p14:creationId xmlns:p14="http://schemas.microsoft.com/office/powerpoint/2010/main" val="3303975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9B448B-92AC-41ED-A109-B26965A2DB0D}" type="datetimeFigureOut">
              <a:rPr lang="en-US" smtClean="0"/>
              <a:t>02/04/2020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B30B9-BBB5-4BF8-A965-1D95F219697F}" type="slidenum">
              <a:rPr lang="en-US" smtClean="0"/>
              <a:t>‹#›</a:t>
            </a:fld>
            <a:endParaRPr lang="en-US"/>
          </a:p>
        </p:txBody>
      </p:sp>
    </p:spTree>
    <p:extLst>
      <p:ext uri="{BB962C8B-B14F-4D97-AF65-F5344CB8AC3E}">
        <p14:creationId xmlns:p14="http://schemas.microsoft.com/office/powerpoint/2010/main" val="287132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B448B-92AC-41ED-A109-B26965A2DB0D}" type="datetimeFigureOut">
              <a:rPr lang="en-US" smtClean="0"/>
              <a:t>02/04/2020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B30B9-BBB5-4BF8-A965-1D95F219697F}" type="slidenum">
              <a:rPr lang="en-US" smtClean="0"/>
              <a:t>‹#›</a:t>
            </a:fld>
            <a:endParaRPr lang="en-US"/>
          </a:p>
        </p:txBody>
      </p:sp>
    </p:spTree>
    <p:extLst>
      <p:ext uri="{BB962C8B-B14F-4D97-AF65-F5344CB8AC3E}">
        <p14:creationId xmlns:p14="http://schemas.microsoft.com/office/powerpoint/2010/main" val="1266937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5791200" y="6172200"/>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000099"/>
                </a:solidFill>
                <a:latin typeface="VNI-Avo" pitchFamily="2" charset="0"/>
              </a:defRPr>
            </a:lvl1pPr>
            <a:lvl2pPr marL="742950" indent="-285750" eaLnBrk="0" hangingPunct="0">
              <a:defRPr sz="2400" b="1">
                <a:solidFill>
                  <a:srgbClr val="000099"/>
                </a:solidFill>
                <a:latin typeface="VNI-Avo" pitchFamily="2" charset="0"/>
              </a:defRPr>
            </a:lvl2pPr>
            <a:lvl3pPr marL="1143000" indent="-228600" eaLnBrk="0" hangingPunct="0">
              <a:defRPr sz="2400" b="1">
                <a:solidFill>
                  <a:srgbClr val="000099"/>
                </a:solidFill>
                <a:latin typeface="VNI-Avo" pitchFamily="2" charset="0"/>
              </a:defRPr>
            </a:lvl3pPr>
            <a:lvl4pPr marL="1600200" indent="-228600" eaLnBrk="0" hangingPunct="0">
              <a:defRPr sz="2400" b="1">
                <a:solidFill>
                  <a:srgbClr val="000099"/>
                </a:solidFill>
                <a:latin typeface="VNI-Avo" pitchFamily="2" charset="0"/>
              </a:defRPr>
            </a:lvl4pPr>
            <a:lvl5pPr marL="2057400" indent="-228600" eaLnBrk="0" hangingPunct="0">
              <a:defRPr sz="2400" b="1">
                <a:solidFill>
                  <a:srgbClr val="000099"/>
                </a:solidFill>
                <a:latin typeface="VNI-Avo" pitchFamily="2" charset="0"/>
              </a:defRPr>
            </a:lvl5pPr>
            <a:lvl6pPr marL="2514600" indent="-228600" eaLnBrk="0" fontAlgn="base" hangingPunct="0">
              <a:spcBef>
                <a:spcPct val="0"/>
              </a:spcBef>
              <a:spcAft>
                <a:spcPct val="0"/>
              </a:spcAft>
              <a:defRPr sz="2400" b="1">
                <a:solidFill>
                  <a:srgbClr val="000099"/>
                </a:solidFill>
                <a:latin typeface="VNI-Avo" pitchFamily="2" charset="0"/>
              </a:defRPr>
            </a:lvl6pPr>
            <a:lvl7pPr marL="2971800" indent="-228600" eaLnBrk="0" fontAlgn="base" hangingPunct="0">
              <a:spcBef>
                <a:spcPct val="0"/>
              </a:spcBef>
              <a:spcAft>
                <a:spcPct val="0"/>
              </a:spcAft>
              <a:defRPr sz="2400" b="1">
                <a:solidFill>
                  <a:srgbClr val="000099"/>
                </a:solidFill>
                <a:latin typeface="VNI-Avo" pitchFamily="2" charset="0"/>
              </a:defRPr>
            </a:lvl7pPr>
            <a:lvl8pPr marL="3429000" indent="-228600" eaLnBrk="0" fontAlgn="base" hangingPunct="0">
              <a:spcBef>
                <a:spcPct val="0"/>
              </a:spcBef>
              <a:spcAft>
                <a:spcPct val="0"/>
              </a:spcAft>
              <a:defRPr sz="2400" b="1">
                <a:solidFill>
                  <a:srgbClr val="000099"/>
                </a:solidFill>
                <a:latin typeface="VNI-Avo" pitchFamily="2" charset="0"/>
              </a:defRPr>
            </a:lvl8pPr>
            <a:lvl9pPr marL="3886200" indent="-228600" eaLnBrk="0" fontAlgn="base" hangingPunct="0">
              <a:spcBef>
                <a:spcPct val="0"/>
              </a:spcBef>
              <a:spcAft>
                <a:spcPct val="0"/>
              </a:spcAft>
              <a:defRPr sz="2400" b="1">
                <a:solidFill>
                  <a:srgbClr val="000099"/>
                </a:solidFill>
                <a:latin typeface="VNI-Avo" pitchFamily="2" charset="0"/>
              </a:defRPr>
            </a:lvl9pPr>
          </a:lstStyle>
          <a:p>
            <a:pPr eaLnBrk="1" hangingPunct="1"/>
            <a:endParaRPr lang="vi-VN" altLang="en-US" sz="1800" b="0">
              <a:solidFill>
                <a:schemeClr val="tx1"/>
              </a:solidFill>
              <a:latin typeface=".VnAvant" pitchFamily="34" charset="0"/>
            </a:endParaRPr>
          </a:p>
        </p:txBody>
      </p:sp>
      <p:pic>
        <p:nvPicPr>
          <p:cNvPr id="2051" name="Picture 4" descr="Bellcoll">
            <a:hlinkClick r:id="" action="ppaction://noaction"/>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descr="Bellcoll">
            <a:hlinkClick r:id="" action="ppaction://noaction"/>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0" name="AutoShape 10"/>
          <p:cNvSpPr>
            <a:spLocks noChangeArrowheads="1"/>
          </p:cNvSpPr>
          <p:nvPr/>
        </p:nvSpPr>
        <p:spPr bwMode="auto">
          <a:xfrm>
            <a:off x="2362200" y="5791200"/>
            <a:ext cx="228600" cy="3048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p>
        </p:txBody>
      </p:sp>
      <p:sp>
        <p:nvSpPr>
          <p:cNvPr id="20491" name="AutoShape 11"/>
          <p:cNvSpPr>
            <a:spLocks noChangeArrowheads="1"/>
          </p:cNvSpPr>
          <p:nvPr/>
        </p:nvSpPr>
        <p:spPr bwMode="auto">
          <a:xfrm>
            <a:off x="5486400" y="5943600"/>
            <a:ext cx="228600" cy="3048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p>
        </p:txBody>
      </p:sp>
      <p:pic>
        <p:nvPicPr>
          <p:cNvPr id="2055" name="Picture 14" descr="gardg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8513" y="5497513"/>
            <a:ext cx="5399087" cy="130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WordArt 19" descr="5%"/>
          <p:cNvSpPr>
            <a:spLocks noChangeArrowheads="1" noChangeShapeType="1" noTextEdit="1"/>
          </p:cNvSpPr>
          <p:nvPr/>
        </p:nvSpPr>
        <p:spPr bwMode="auto">
          <a:xfrm>
            <a:off x="188914" y="987425"/>
            <a:ext cx="8916986" cy="2435225"/>
          </a:xfrm>
          <a:prstGeom prst="rect">
            <a:avLst/>
          </a:prstGeom>
        </p:spPr>
        <p:txBody>
          <a:bodyPr wrap="none" fromWordArt="1">
            <a:prstTxWarp prst="textDeflate">
              <a:avLst>
                <a:gd name="adj" fmla="val 18750"/>
              </a:avLst>
            </a:prstTxWarp>
          </a:bodyPr>
          <a:lstStyle/>
          <a:p>
            <a:pPr algn="ctr"/>
            <a:r>
              <a:rPr lang="en-US" sz="3600" kern="10" dirty="0">
                <a:ln w="9525">
                  <a:solidFill>
                    <a:srgbClr val="000000"/>
                  </a:solidFill>
                  <a:round/>
                  <a:headEnd/>
                  <a:tailEnd/>
                </a:ln>
                <a:pattFill prst="pct5">
                  <a:fgClr>
                    <a:schemeClr val="tx2"/>
                  </a:fgClr>
                  <a:bgClr>
                    <a:srgbClr val="FF0000"/>
                  </a:bgClr>
                </a:pattFill>
                <a:latin typeface="Times New Roman"/>
                <a:cs typeface="Times New Roman"/>
              </a:rPr>
              <a:t>CHÀO MỪNG CÁC CON HỌC SINH LỚP 1A</a:t>
            </a:r>
          </a:p>
        </p:txBody>
      </p:sp>
      <p:pic>
        <p:nvPicPr>
          <p:cNvPr id="2057" name="Picture 20" descr="Bellcoll">
            <a:hlinkClick r:id="" action="ppaction://noaction"/>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88913" y="5237163"/>
            <a:ext cx="1295400"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21" descr="Bellcoll">
            <a:hlinkClick r:id="" action="ppaction://noaction"/>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810500" y="5237163"/>
            <a:ext cx="1295400"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16"/>
          <p:cNvSpPr txBox="1">
            <a:spLocks noChangeArrowheads="1"/>
          </p:cNvSpPr>
          <p:nvPr/>
        </p:nvSpPr>
        <p:spPr bwMode="auto">
          <a:xfrm>
            <a:off x="1009650" y="3422650"/>
            <a:ext cx="7677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000099"/>
                </a:solidFill>
                <a:latin typeface="VNI-Avo" pitchFamily="2" charset="0"/>
              </a:defRPr>
            </a:lvl1pPr>
            <a:lvl2pPr marL="742950" indent="-285750" eaLnBrk="0" hangingPunct="0">
              <a:defRPr sz="2400" b="1">
                <a:solidFill>
                  <a:srgbClr val="000099"/>
                </a:solidFill>
                <a:latin typeface="VNI-Avo" pitchFamily="2" charset="0"/>
              </a:defRPr>
            </a:lvl2pPr>
            <a:lvl3pPr marL="1143000" indent="-228600" eaLnBrk="0" hangingPunct="0">
              <a:defRPr sz="2400" b="1">
                <a:solidFill>
                  <a:srgbClr val="000099"/>
                </a:solidFill>
                <a:latin typeface="VNI-Avo" pitchFamily="2" charset="0"/>
              </a:defRPr>
            </a:lvl3pPr>
            <a:lvl4pPr marL="1600200" indent="-228600" eaLnBrk="0" hangingPunct="0">
              <a:defRPr sz="2400" b="1">
                <a:solidFill>
                  <a:srgbClr val="000099"/>
                </a:solidFill>
                <a:latin typeface="VNI-Avo" pitchFamily="2" charset="0"/>
              </a:defRPr>
            </a:lvl4pPr>
            <a:lvl5pPr marL="2057400" indent="-228600" eaLnBrk="0" hangingPunct="0">
              <a:defRPr sz="2400" b="1">
                <a:solidFill>
                  <a:srgbClr val="000099"/>
                </a:solidFill>
                <a:latin typeface="VNI-Avo" pitchFamily="2" charset="0"/>
              </a:defRPr>
            </a:lvl5pPr>
            <a:lvl6pPr marL="2514600" indent="-228600" eaLnBrk="0" fontAlgn="base" hangingPunct="0">
              <a:spcBef>
                <a:spcPct val="0"/>
              </a:spcBef>
              <a:spcAft>
                <a:spcPct val="0"/>
              </a:spcAft>
              <a:defRPr sz="2400" b="1">
                <a:solidFill>
                  <a:srgbClr val="000099"/>
                </a:solidFill>
                <a:latin typeface="VNI-Avo" pitchFamily="2" charset="0"/>
              </a:defRPr>
            </a:lvl6pPr>
            <a:lvl7pPr marL="2971800" indent="-228600" eaLnBrk="0" fontAlgn="base" hangingPunct="0">
              <a:spcBef>
                <a:spcPct val="0"/>
              </a:spcBef>
              <a:spcAft>
                <a:spcPct val="0"/>
              </a:spcAft>
              <a:defRPr sz="2400" b="1">
                <a:solidFill>
                  <a:srgbClr val="000099"/>
                </a:solidFill>
                <a:latin typeface="VNI-Avo" pitchFamily="2" charset="0"/>
              </a:defRPr>
            </a:lvl7pPr>
            <a:lvl8pPr marL="3429000" indent="-228600" eaLnBrk="0" fontAlgn="base" hangingPunct="0">
              <a:spcBef>
                <a:spcPct val="0"/>
              </a:spcBef>
              <a:spcAft>
                <a:spcPct val="0"/>
              </a:spcAft>
              <a:defRPr sz="2400" b="1">
                <a:solidFill>
                  <a:srgbClr val="000099"/>
                </a:solidFill>
                <a:latin typeface="VNI-Avo" pitchFamily="2" charset="0"/>
              </a:defRPr>
            </a:lvl8pPr>
            <a:lvl9pPr marL="3886200" indent="-228600" eaLnBrk="0" fontAlgn="base" hangingPunct="0">
              <a:spcBef>
                <a:spcPct val="0"/>
              </a:spcBef>
              <a:spcAft>
                <a:spcPct val="0"/>
              </a:spcAft>
              <a:defRPr sz="2400" b="1">
                <a:solidFill>
                  <a:srgbClr val="000099"/>
                </a:solidFill>
                <a:latin typeface="VNI-Avo" pitchFamily="2" charset="0"/>
              </a:defRPr>
            </a:lvl9pPr>
          </a:lstStyle>
          <a:p>
            <a:pPr eaLnBrk="1" hangingPunct="1"/>
            <a:r>
              <a:rPr lang="en-US" altLang="en-US" sz="3600">
                <a:latin typeface="Times New Roman" pitchFamily="18" charset="0"/>
                <a:cs typeface="Times New Roman" pitchFamily="18" charset="0"/>
              </a:rPr>
              <a:t>ĐÃ THAM GIA HỌC TRỰC TUYẾN </a:t>
            </a:r>
          </a:p>
        </p:txBody>
      </p:sp>
    </p:spTree>
    <p:extLst>
      <p:ext uri="{BB962C8B-B14F-4D97-AF65-F5344CB8AC3E}">
        <p14:creationId xmlns:p14="http://schemas.microsoft.com/office/powerpoint/2010/main" val="156883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repeatCount="indefinite" fill="hold" nodeType="withEffect">
                                  <p:stCondLst>
                                    <p:cond delay="0"/>
                                  </p:stCondLst>
                                  <p:childTnLst>
                                    <p:set>
                                      <p:cBhvr>
                                        <p:cTn id="6" dur="1" fill="hold">
                                          <p:stCondLst>
                                            <p:cond delay="0"/>
                                          </p:stCondLst>
                                        </p:cTn>
                                        <p:tgtEl>
                                          <p:spTgt spid="20491"/>
                                        </p:tgtEl>
                                        <p:attrNameLst>
                                          <p:attrName>style.visibility</p:attrName>
                                        </p:attrNameLst>
                                      </p:cBhvr>
                                      <p:to>
                                        <p:strVal val="visible"/>
                                      </p:to>
                                    </p:set>
                                    <p:anim calcmode="lin" valueType="num">
                                      <p:cBhvr additive="base">
                                        <p:cTn id="7" dur="3000" fill="hold"/>
                                        <p:tgtEl>
                                          <p:spTgt spid="20491"/>
                                        </p:tgtEl>
                                        <p:attrNameLst>
                                          <p:attrName>ppt_x</p:attrName>
                                        </p:attrNameLst>
                                      </p:cBhvr>
                                      <p:tavLst>
                                        <p:tav tm="0">
                                          <p:val>
                                            <p:strVal val="#ppt_x"/>
                                          </p:val>
                                        </p:tav>
                                        <p:tav tm="100000">
                                          <p:val>
                                            <p:strVal val="#ppt_x"/>
                                          </p:val>
                                        </p:tav>
                                      </p:tavLst>
                                    </p:anim>
                                    <p:anim calcmode="lin" valueType="num">
                                      <p:cBhvr additive="base">
                                        <p:cTn id="8" dur="3000" fill="hold"/>
                                        <p:tgtEl>
                                          <p:spTgt spid="20491"/>
                                        </p:tgtEl>
                                        <p:attrNameLst>
                                          <p:attrName>ppt_y</p:attrName>
                                        </p:attrNameLst>
                                      </p:cBhvr>
                                      <p:tavLst>
                                        <p:tav tm="0">
                                          <p:val>
                                            <p:strVal val="0-#ppt_h/2"/>
                                          </p:val>
                                        </p:tav>
                                        <p:tav tm="100000">
                                          <p:val>
                                            <p:strVal val="#ppt_y"/>
                                          </p:val>
                                        </p:tav>
                                      </p:tavLst>
                                    </p:anim>
                                  </p:childTnLst>
                                </p:cTn>
                              </p:par>
                              <p:par>
                                <p:cTn id="9" presetID="2" presetClass="entr" presetSubtype="1" repeatCount="indefinite" fill="hold" nodeType="withEffect">
                                  <p:stCondLst>
                                    <p:cond delay="0"/>
                                  </p:stCondLst>
                                  <p:childTnLst>
                                    <p:set>
                                      <p:cBhvr>
                                        <p:cTn id="10" dur="1" fill="hold">
                                          <p:stCondLst>
                                            <p:cond delay="0"/>
                                          </p:stCondLst>
                                        </p:cTn>
                                        <p:tgtEl>
                                          <p:spTgt spid="20490"/>
                                        </p:tgtEl>
                                        <p:attrNameLst>
                                          <p:attrName>style.visibility</p:attrName>
                                        </p:attrNameLst>
                                      </p:cBhvr>
                                      <p:to>
                                        <p:strVal val="visible"/>
                                      </p:to>
                                    </p:set>
                                    <p:anim calcmode="lin" valueType="num">
                                      <p:cBhvr additive="base">
                                        <p:cTn id="11" dur="3000" fill="hold"/>
                                        <p:tgtEl>
                                          <p:spTgt spid="20490"/>
                                        </p:tgtEl>
                                        <p:attrNameLst>
                                          <p:attrName>ppt_x</p:attrName>
                                        </p:attrNameLst>
                                      </p:cBhvr>
                                      <p:tavLst>
                                        <p:tav tm="0">
                                          <p:val>
                                            <p:strVal val="#ppt_x"/>
                                          </p:val>
                                        </p:tav>
                                        <p:tav tm="100000">
                                          <p:val>
                                            <p:strVal val="#ppt_x"/>
                                          </p:val>
                                        </p:tav>
                                      </p:tavLst>
                                    </p:anim>
                                    <p:anim calcmode="lin" valueType="num">
                                      <p:cBhvr additive="base">
                                        <p:cTn id="12" dur="3000" fill="hold"/>
                                        <p:tgtEl>
                                          <p:spTgt spid="2049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3400"/>
            <a:ext cx="8915400" cy="2677656"/>
          </a:xfrm>
          <a:prstGeom prst="rect">
            <a:avLst/>
          </a:prstGeom>
        </p:spPr>
        <p:txBody>
          <a:bodyPr wrap="square">
            <a:spAutoFit/>
          </a:bodyPr>
          <a:lstStyle/>
          <a:p>
            <a:r>
              <a:rPr lang="en-US" sz="2400" b="1" dirty="0"/>
              <a:t>*</a:t>
            </a:r>
            <a:r>
              <a:rPr lang="en-US" sz="2400" b="1" u="sng" dirty="0"/>
              <a:t> </a:t>
            </a:r>
            <a:r>
              <a:rPr lang="en-US" sz="2400" b="1" u="sng" dirty="0" err="1"/>
              <a:t>Bài</a:t>
            </a:r>
            <a:r>
              <a:rPr lang="en-US" sz="2400" b="1" u="sng" dirty="0"/>
              <a:t> 3:</a:t>
            </a:r>
            <a:r>
              <a:rPr lang="en-US" sz="2400" b="1" dirty="0"/>
              <a:t>  </a:t>
            </a:r>
            <a:r>
              <a:rPr lang="en-US" sz="2400" b="1" dirty="0" err="1"/>
              <a:t>Viết</a:t>
            </a:r>
            <a:r>
              <a:rPr lang="en-US" sz="2400" b="1" dirty="0"/>
              <a:t> </a:t>
            </a:r>
            <a:r>
              <a:rPr lang="en-US" sz="2400" b="1" dirty="0" err="1"/>
              <a:t>ph</a:t>
            </a:r>
            <a:r>
              <a:rPr lang="vi-VN" sz="2400" b="1" dirty="0"/>
              <a:t>é</a:t>
            </a:r>
            <a:r>
              <a:rPr lang="en-US" sz="2400" b="1" dirty="0"/>
              <a:t>p t</a:t>
            </a:r>
            <a:r>
              <a:rPr lang="vi-VN" sz="2400" b="1" dirty="0"/>
              <a:t>í</a:t>
            </a:r>
            <a:r>
              <a:rPr lang="en-US" sz="2400" b="1" dirty="0" err="1"/>
              <a:t>nh</a:t>
            </a:r>
            <a:r>
              <a:rPr lang="en-US" sz="2400" b="1" dirty="0"/>
              <a:t> </a:t>
            </a:r>
            <a:r>
              <a:rPr lang="en-US" sz="2400" b="1" dirty="0" err="1"/>
              <a:t>th</a:t>
            </a:r>
            <a:r>
              <a:rPr lang="vi-VN" sz="2400" b="1" dirty="0"/>
              <a:t>í</a:t>
            </a:r>
            <a:r>
              <a:rPr lang="en-US" sz="2400" b="1" dirty="0" err="1"/>
              <a:t>ch</a:t>
            </a:r>
            <a:r>
              <a:rPr lang="en-US" sz="2400" b="1" dirty="0"/>
              <a:t> </a:t>
            </a:r>
            <a:r>
              <a:rPr lang="en-US" sz="2400" b="1" dirty="0" err="1"/>
              <a:t>hợp</a:t>
            </a:r>
            <a:r>
              <a:rPr lang="en-US" sz="2400" dirty="0"/>
              <a:t>:</a:t>
            </a:r>
          </a:p>
          <a:p>
            <a:r>
              <a:rPr lang="en-US" sz="2400" dirty="0"/>
              <a:t>       </a:t>
            </a:r>
            <a:r>
              <a:rPr lang="it-IT" sz="2400" dirty="0"/>
              <a:t>a, Có:            13 con vịt                b, Điền số để được ph</a:t>
            </a:r>
            <a:r>
              <a:rPr lang="vi-VN" sz="2400" dirty="0"/>
              <a:t>é</a:t>
            </a:r>
            <a:r>
              <a:rPr lang="it-IT" sz="2400" dirty="0"/>
              <a:t>p t</a:t>
            </a:r>
            <a:r>
              <a:rPr lang="vi-VN" sz="2400" dirty="0"/>
              <a:t>í</a:t>
            </a:r>
            <a:r>
              <a:rPr lang="it-IT" sz="2400" dirty="0"/>
              <a:t>nh đ</a:t>
            </a:r>
            <a:r>
              <a:rPr lang="vi-VN" sz="2400" dirty="0"/>
              <a:t>ú</a:t>
            </a:r>
            <a:r>
              <a:rPr lang="it-IT" sz="2400" dirty="0"/>
              <a:t>ng:</a:t>
            </a:r>
            <a:endParaRPr lang="en-US" sz="2400" dirty="0"/>
          </a:p>
          <a:p>
            <a:r>
              <a:rPr lang="it-IT" sz="2400" dirty="0"/>
              <a:t>         Mua th</a:t>
            </a:r>
            <a:r>
              <a:rPr lang="vi-VN" sz="2400" dirty="0"/>
              <a:t>ê</a:t>
            </a:r>
            <a:r>
              <a:rPr lang="it-IT" sz="2400" dirty="0"/>
              <a:t>m: 4 con vịt                         </a:t>
            </a:r>
            <a:endParaRPr lang="en-US" sz="2400" dirty="0"/>
          </a:p>
          <a:p>
            <a:r>
              <a:rPr lang="it-IT" sz="2400" dirty="0"/>
              <a:t>         Tất cả c</a:t>
            </a:r>
            <a:r>
              <a:rPr lang="vi-VN" sz="2400" dirty="0"/>
              <a:t>ó</a:t>
            </a:r>
            <a:r>
              <a:rPr lang="it-IT" sz="2400" dirty="0"/>
              <a:t>: … con vịt?    </a:t>
            </a:r>
          </a:p>
          <a:p>
            <a:endParaRPr lang="it-IT" sz="2400" dirty="0"/>
          </a:p>
          <a:p>
            <a:endParaRPr lang="it-IT" sz="2400" dirty="0"/>
          </a:p>
          <a:p>
            <a:r>
              <a:rPr lang="it-IT" sz="2400" dirty="0"/>
              <a:t>          </a:t>
            </a:r>
            <a:endParaRPr lang="en-US" sz="2400" dirty="0"/>
          </a:p>
        </p:txBody>
      </p:sp>
      <p:sp>
        <p:nvSpPr>
          <p:cNvPr id="5" name="Rectangle 4"/>
          <p:cNvSpPr/>
          <p:nvPr/>
        </p:nvSpPr>
        <p:spPr>
          <a:xfrm>
            <a:off x="533400" y="2362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2362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475509" y="2362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932709" y="2362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389909" y="2362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06291" y="2362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763491" y="2362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rPr>
              <a:t>-</a:t>
            </a:r>
          </a:p>
        </p:txBody>
      </p:sp>
      <p:sp>
        <p:nvSpPr>
          <p:cNvPr id="12" name="Rectangle 11"/>
          <p:cNvSpPr/>
          <p:nvPr/>
        </p:nvSpPr>
        <p:spPr>
          <a:xfrm>
            <a:off x="6234545" y="2362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2362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a:t>
            </a:r>
            <a:endParaRPr lang="en-US" sz="2400"/>
          </a:p>
        </p:txBody>
      </p:sp>
      <p:sp>
        <p:nvSpPr>
          <p:cNvPr id="14" name="Rectangle 13"/>
          <p:cNvSpPr/>
          <p:nvPr/>
        </p:nvSpPr>
        <p:spPr>
          <a:xfrm>
            <a:off x="7162800" y="2362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13</a:t>
            </a:r>
          </a:p>
        </p:txBody>
      </p:sp>
      <p:sp>
        <p:nvSpPr>
          <p:cNvPr id="2" name="TextBox 1"/>
          <p:cNvSpPr txBox="1"/>
          <p:nvPr/>
        </p:nvSpPr>
        <p:spPr>
          <a:xfrm>
            <a:off x="457200" y="2362200"/>
            <a:ext cx="5334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13</a:t>
            </a:r>
            <a:endParaRPr lang="vi-VN" sz="2400" b="1" dirty="0">
              <a:solidFill>
                <a:srgbClr val="FF0000"/>
              </a:solidFill>
              <a:latin typeface="Times New Roman" pitchFamily="18" charset="0"/>
              <a:cs typeface="Times New Roman" pitchFamily="18" charset="0"/>
            </a:endParaRPr>
          </a:p>
        </p:txBody>
      </p:sp>
      <p:sp>
        <p:nvSpPr>
          <p:cNvPr id="15" name="TextBox 14"/>
          <p:cNvSpPr txBox="1"/>
          <p:nvPr/>
        </p:nvSpPr>
        <p:spPr>
          <a:xfrm>
            <a:off x="1429580" y="2362200"/>
            <a:ext cx="5334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4</a:t>
            </a:r>
            <a:endParaRPr lang="vi-VN" sz="2400" b="1" dirty="0">
              <a:solidFill>
                <a:srgbClr val="FF0000"/>
              </a:solidFill>
              <a:latin typeface="Times New Roman" pitchFamily="18" charset="0"/>
              <a:cs typeface="Times New Roman" pitchFamily="18" charset="0"/>
            </a:endParaRPr>
          </a:p>
        </p:txBody>
      </p:sp>
      <p:sp>
        <p:nvSpPr>
          <p:cNvPr id="16" name="TextBox 15"/>
          <p:cNvSpPr txBox="1"/>
          <p:nvPr/>
        </p:nvSpPr>
        <p:spPr>
          <a:xfrm>
            <a:off x="2389909" y="2385454"/>
            <a:ext cx="5334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17</a:t>
            </a:r>
            <a:endParaRPr lang="vi-VN" sz="2400" b="1" dirty="0">
              <a:solidFill>
                <a:srgbClr val="FF0000"/>
              </a:solidFill>
              <a:latin typeface="Times New Roman" pitchFamily="18" charset="0"/>
              <a:cs typeface="Times New Roman" pitchFamily="18" charset="0"/>
            </a:endParaRPr>
          </a:p>
        </p:txBody>
      </p:sp>
      <p:sp>
        <p:nvSpPr>
          <p:cNvPr id="17" name="TextBox 16"/>
          <p:cNvSpPr txBox="1"/>
          <p:nvPr/>
        </p:nvSpPr>
        <p:spPr>
          <a:xfrm>
            <a:off x="976556" y="2362200"/>
            <a:ext cx="5334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a:t>
            </a:r>
            <a:endParaRPr lang="vi-VN" sz="2400" b="1" dirty="0">
              <a:solidFill>
                <a:srgbClr val="FF0000"/>
              </a:solidFill>
              <a:latin typeface="Times New Roman" pitchFamily="18" charset="0"/>
              <a:cs typeface="Times New Roman" pitchFamily="18" charset="0"/>
            </a:endParaRPr>
          </a:p>
        </p:txBody>
      </p:sp>
      <p:sp>
        <p:nvSpPr>
          <p:cNvPr id="18" name="TextBox 17"/>
          <p:cNvSpPr txBox="1"/>
          <p:nvPr/>
        </p:nvSpPr>
        <p:spPr>
          <a:xfrm>
            <a:off x="1894609" y="2379191"/>
            <a:ext cx="5334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a:t>
            </a:r>
            <a:endParaRPr lang="vi-VN" sz="2400" b="1" dirty="0">
              <a:solidFill>
                <a:srgbClr val="FF0000"/>
              </a:solidFill>
              <a:latin typeface="Times New Roman" pitchFamily="18" charset="0"/>
              <a:cs typeface="Times New Roman" pitchFamily="18" charset="0"/>
            </a:endParaRPr>
          </a:p>
        </p:txBody>
      </p:sp>
      <p:sp>
        <p:nvSpPr>
          <p:cNvPr id="19" name="TextBox 18"/>
          <p:cNvSpPr txBox="1"/>
          <p:nvPr/>
        </p:nvSpPr>
        <p:spPr>
          <a:xfrm>
            <a:off x="5230091" y="2401256"/>
            <a:ext cx="5334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13</a:t>
            </a:r>
            <a:endParaRPr lang="vi-VN" sz="2400" b="1" dirty="0">
              <a:solidFill>
                <a:srgbClr val="FF0000"/>
              </a:solidFill>
              <a:latin typeface="Times New Roman" pitchFamily="18" charset="0"/>
              <a:cs typeface="Times New Roman" pitchFamily="18" charset="0"/>
            </a:endParaRPr>
          </a:p>
        </p:txBody>
      </p:sp>
      <p:sp>
        <p:nvSpPr>
          <p:cNvPr id="20" name="TextBox 19"/>
          <p:cNvSpPr txBox="1"/>
          <p:nvPr/>
        </p:nvSpPr>
        <p:spPr>
          <a:xfrm>
            <a:off x="6196445" y="2401256"/>
            <a:ext cx="5334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0</a:t>
            </a:r>
            <a:endParaRPr lang="vi-VN"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3540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P spid="16" grpId="0"/>
      <p:bldP spid="17" grpId="0"/>
      <p:bldP spid="18" grpId="0"/>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82" y="228600"/>
            <a:ext cx="8915400" cy="1569660"/>
          </a:xfrm>
          <a:prstGeom prst="rect">
            <a:avLst/>
          </a:prstGeom>
        </p:spPr>
        <p:txBody>
          <a:bodyPr wrap="square">
            <a:spAutoFit/>
          </a:bodyPr>
          <a:lstStyle/>
          <a:p>
            <a:r>
              <a:rPr lang="en-US" sz="3200" b="1" dirty="0"/>
              <a:t>*</a:t>
            </a:r>
            <a:r>
              <a:rPr lang="en-US" sz="3200" b="1" u="sng" dirty="0"/>
              <a:t> </a:t>
            </a:r>
            <a:r>
              <a:rPr lang="en-US" sz="3200" b="1" u="sng" dirty="0" err="1"/>
              <a:t>Bài</a:t>
            </a:r>
            <a:r>
              <a:rPr lang="en-US" sz="3200" b="1" u="sng" dirty="0"/>
              <a:t> 4:</a:t>
            </a:r>
            <a:r>
              <a:rPr lang="en-US" sz="3200" b="1" dirty="0"/>
              <a:t> </a:t>
            </a:r>
            <a:r>
              <a:rPr lang="en-US" sz="3200" b="1" dirty="0" err="1"/>
              <a:t>Số</a:t>
            </a:r>
            <a:r>
              <a:rPr lang="en-US" sz="3200" b="1" dirty="0"/>
              <a:t>? </a:t>
            </a:r>
            <a:endParaRPr lang="en-US" sz="3200" dirty="0"/>
          </a:p>
          <a:p>
            <a:r>
              <a:rPr lang="en-US" sz="3200" dirty="0"/>
              <a:t> - C</a:t>
            </a:r>
            <a:r>
              <a:rPr lang="vi-VN" sz="3200" dirty="0"/>
              <a:t>ó</a:t>
            </a:r>
            <a:r>
              <a:rPr lang="en-US" sz="3200" dirty="0"/>
              <a:t> ….. h</a:t>
            </a:r>
            <a:r>
              <a:rPr lang="vi-VN" sz="3200" dirty="0"/>
              <a:t>ì</a:t>
            </a:r>
            <a:r>
              <a:rPr lang="en-US" sz="3200" dirty="0" err="1"/>
              <a:t>nh</a:t>
            </a:r>
            <a:r>
              <a:rPr lang="en-US" sz="3200" dirty="0"/>
              <a:t> tam </a:t>
            </a:r>
            <a:r>
              <a:rPr lang="en-US" sz="3200" dirty="0" err="1"/>
              <a:t>gi</a:t>
            </a:r>
            <a:r>
              <a:rPr lang="vi-VN" sz="3200" dirty="0"/>
              <a:t>á</a:t>
            </a:r>
            <a:r>
              <a:rPr lang="en-US" sz="3200" dirty="0"/>
              <a:t>c.</a:t>
            </a:r>
          </a:p>
          <a:p>
            <a:r>
              <a:rPr lang="en-US" sz="3200" dirty="0"/>
              <a:t> - C</a:t>
            </a:r>
            <a:r>
              <a:rPr lang="vi-VN" sz="3200" dirty="0"/>
              <a:t>ó</a:t>
            </a:r>
            <a:r>
              <a:rPr lang="en-US" sz="3200" dirty="0"/>
              <a:t> ….. </a:t>
            </a:r>
            <a:r>
              <a:rPr lang="en-US" sz="3200" dirty="0" err="1"/>
              <a:t>đoạn</a:t>
            </a:r>
            <a:r>
              <a:rPr lang="en-US" sz="3200" dirty="0"/>
              <a:t> </a:t>
            </a:r>
            <a:r>
              <a:rPr lang="en-US" sz="3200" dirty="0" err="1"/>
              <a:t>thẳng</a:t>
            </a:r>
            <a:r>
              <a:rPr lang="en-US" sz="3200" dirty="0"/>
              <a:t>.</a:t>
            </a:r>
          </a:p>
        </p:txBody>
      </p:sp>
      <p:cxnSp>
        <p:nvCxnSpPr>
          <p:cNvPr id="8" name="Straight Connector 7"/>
          <p:cNvCxnSpPr/>
          <p:nvPr/>
        </p:nvCxnSpPr>
        <p:spPr>
          <a:xfrm>
            <a:off x="4478482" y="1905000"/>
            <a:ext cx="3979718" cy="20574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4478482" y="1949970"/>
            <a:ext cx="3979718" cy="2057400"/>
            <a:chOff x="4478482" y="1905000"/>
            <a:chExt cx="3979718" cy="2057400"/>
          </a:xfrm>
        </p:grpSpPr>
        <p:sp>
          <p:nvSpPr>
            <p:cNvPr id="6" name="Rectangle 5"/>
            <p:cNvSpPr/>
            <p:nvPr/>
          </p:nvSpPr>
          <p:spPr>
            <a:xfrm>
              <a:off x="4478482" y="1905000"/>
              <a:ext cx="3979718" cy="2057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4478483" y="2933700"/>
              <a:ext cx="1989858" cy="102870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1066800" y="782597"/>
            <a:ext cx="609600" cy="461665"/>
          </a:xfrm>
          <a:prstGeom prst="rect">
            <a:avLst/>
          </a:prstGeom>
          <a:noFill/>
        </p:spPr>
        <p:txBody>
          <a:bodyPr wrap="square" rtlCol="0">
            <a:spAutoFit/>
          </a:bodyPr>
          <a:lstStyle/>
          <a:p>
            <a:r>
              <a:rPr lang="en-US" sz="2400" b="1" dirty="0">
                <a:solidFill>
                  <a:srgbClr val="FF0000"/>
                </a:solidFill>
              </a:rPr>
              <a:t>4</a:t>
            </a:r>
            <a:endParaRPr lang="vi-VN" sz="2400" b="1" dirty="0">
              <a:solidFill>
                <a:srgbClr val="FF0000"/>
              </a:solidFill>
            </a:endParaRPr>
          </a:p>
        </p:txBody>
      </p:sp>
      <p:sp>
        <p:nvSpPr>
          <p:cNvPr id="9" name="TextBox 8"/>
          <p:cNvSpPr txBox="1"/>
          <p:nvPr/>
        </p:nvSpPr>
        <p:spPr>
          <a:xfrm>
            <a:off x="914400" y="1244262"/>
            <a:ext cx="609600" cy="461665"/>
          </a:xfrm>
          <a:prstGeom prst="rect">
            <a:avLst/>
          </a:prstGeom>
          <a:noFill/>
        </p:spPr>
        <p:txBody>
          <a:bodyPr wrap="square" rtlCol="0">
            <a:spAutoFit/>
          </a:bodyPr>
          <a:lstStyle/>
          <a:p>
            <a:r>
              <a:rPr lang="en-US" sz="2400" b="1" dirty="0">
                <a:solidFill>
                  <a:srgbClr val="FF0000"/>
                </a:solidFill>
              </a:rPr>
              <a:t>8</a:t>
            </a:r>
            <a:endParaRPr lang="vi-VN" sz="2400" b="1" dirty="0">
              <a:solidFill>
                <a:srgbClr val="FF0000"/>
              </a:solidFill>
            </a:endParaRPr>
          </a:p>
        </p:txBody>
      </p:sp>
    </p:spTree>
    <p:extLst>
      <p:ext uri="{BB962C8B-B14F-4D97-AF65-F5344CB8AC3E}">
        <p14:creationId xmlns:p14="http://schemas.microsoft.com/office/powerpoint/2010/main" val="213715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a:extLst>
              <a:ext uri="{FF2B5EF4-FFF2-40B4-BE49-F238E27FC236}">
                <a16:creationId xmlns:a16="http://schemas.microsoft.com/office/drawing/2014/main" id="{9CF3FE03-777C-495B-8EB7-D4025805E10B}"/>
              </a:ext>
            </a:extLst>
          </p:cNvPr>
          <p:cNvSpPr>
            <a:spLocks noGrp="1"/>
          </p:cNvSpPr>
          <p:nvPr>
            <p:ph idx="1"/>
          </p:nvPr>
        </p:nvSpPr>
        <p:spPr>
          <a:xfrm>
            <a:off x="3810000" y="1862435"/>
            <a:ext cx="1524000" cy="685799"/>
          </a:xfrm>
        </p:spPr>
        <p:txBody>
          <a:bodyPr/>
          <a:lstStyle/>
          <a:p>
            <a:pPr marL="0" indent="0">
              <a:buNone/>
            </a:pPr>
            <a:r>
              <a:rPr lang="en-US" dirty="0"/>
              <a:t>  </a:t>
            </a:r>
            <a:r>
              <a:rPr lang="en-US" dirty="0" err="1"/>
              <a:t>Dỗ</a:t>
            </a:r>
            <a:r>
              <a:rPr lang="en-US" dirty="0"/>
              <a:t> </a:t>
            </a:r>
            <a:r>
              <a:rPr lang="en-US" dirty="0" err="1"/>
              <a:t>bé</a:t>
            </a:r>
            <a:endParaRPr lang="en-US" dirty="0"/>
          </a:p>
        </p:txBody>
      </p:sp>
      <p:sp>
        <p:nvSpPr>
          <p:cNvPr id="5" name="Tiêu đề 4">
            <a:extLst>
              <a:ext uri="{FF2B5EF4-FFF2-40B4-BE49-F238E27FC236}">
                <a16:creationId xmlns:a16="http://schemas.microsoft.com/office/drawing/2014/main" id="{EB7B9D96-5288-4289-B4C0-E7B989FAAE83}"/>
              </a:ext>
            </a:extLst>
          </p:cNvPr>
          <p:cNvSpPr>
            <a:spLocks noGrp="1"/>
          </p:cNvSpPr>
          <p:nvPr>
            <p:ph type="title"/>
          </p:nvPr>
        </p:nvSpPr>
        <p:spPr>
          <a:xfrm>
            <a:off x="457200" y="838200"/>
            <a:ext cx="4419600" cy="461665"/>
          </a:xfrm>
        </p:spPr>
        <p:txBody>
          <a:bodyPr>
            <a:normAutofit/>
          </a:bodyPr>
          <a:lstStyle/>
          <a:p>
            <a:pPr algn="l"/>
            <a:r>
              <a:rPr lang="en-US" sz="2400" dirty="0"/>
              <a:t>Nghe </a:t>
            </a:r>
            <a:r>
              <a:rPr lang="en-US" sz="2400" dirty="0" err="1"/>
              <a:t>viết</a:t>
            </a:r>
            <a:endParaRPr lang="en-US" sz="2400" dirty="0"/>
          </a:p>
        </p:txBody>
      </p:sp>
      <p:sp>
        <p:nvSpPr>
          <p:cNvPr id="6" name="Rectangle 11">
            <a:extLst>
              <a:ext uri="{FF2B5EF4-FFF2-40B4-BE49-F238E27FC236}">
                <a16:creationId xmlns:a16="http://schemas.microsoft.com/office/drawing/2014/main" id="{5E6D30E1-B9F2-43AB-85D0-84AB979F8C4D}"/>
              </a:ext>
            </a:extLst>
          </p:cNvPr>
          <p:cNvSpPr txBox="1">
            <a:spLocks/>
          </p:cNvSpPr>
          <p:nvPr/>
        </p:nvSpPr>
        <p:spPr>
          <a:xfrm>
            <a:off x="457200" y="152400"/>
            <a:ext cx="1600200" cy="461665"/>
          </a:xfrm>
          <a:prstGeom prst="rect">
            <a:avLst/>
          </a:prstGeom>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C00000"/>
                </a:solidFill>
              </a:rPr>
              <a:t>TIẾT 4</a:t>
            </a:r>
          </a:p>
        </p:txBody>
      </p:sp>
    </p:spTree>
    <p:extLst>
      <p:ext uri="{BB962C8B-B14F-4D97-AF65-F5344CB8AC3E}">
        <p14:creationId xmlns:p14="http://schemas.microsoft.com/office/powerpoint/2010/main" val="3446616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a:extLst>
              <a:ext uri="{FF2B5EF4-FFF2-40B4-BE49-F238E27FC236}">
                <a16:creationId xmlns:a16="http://schemas.microsoft.com/office/drawing/2014/main" id="{7F3AA18E-5813-4354-ADE2-C7EAD5289AA1}"/>
              </a:ext>
            </a:extLst>
          </p:cNvPr>
          <p:cNvSpPr>
            <a:spLocks noGrp="1"/>
          </p:cNvSpPr>
          <p:nvPr>
            <p:ph idx="1"/>
          </p:nvPr>
        </p:nvSpPr>
        <p:spPr>
          <a:xfrm>
            <a:off x="457200" y="367258"/>
            <a:ext cx="8229600" cy="6248400"/>
          </a:xfrm>
        </p:spPr>
        <p:txBody>
          <a:bodyPr>
            <a:normAutofit/>
          </a:bodyPr>
          <a:lstStyle/>
          <a:p>
            <a:pPr marL="0" indent="0" algn="ctr">
              <a:buNone/>
            </a:pPr>
            <a:r>
              <a:rPr lang="it-IT" b="1" dirty="0"/>
              <a:t>Dỗ bé</a:t>
            </a:r>
            <a:endParaRPr lang="en-US" dirty="0"/>
          </a:p>
          <a:p>
            <a:pPr marL="0" indent="0">
              <a:buNone/>
            </a:pPr>
            <a:r>
              <a:rPr lang="it-IT" dirty="0"/>
              <a:t>                        </a:t>
            </a:r>
            <a:endParaRPr lang="en-US" dirty="0"/>
          </a:p>
          <a:p>
            <a:pPr marL="0" indent="0">
              <a:buNone/>
            </a:pPr>
            <a:endParaRPr lang="it-IT" dirty="0"/>
          </a:p>
          <a:p>
            <a:pPr marL="0" indent="0">
              <a:buNone/>
            </a:pPr>
            <a:endParaRPr lang="it-IT" dirty="0"/>
          </a:p>
          <a:p>
            <a:pPr marL="0" indent="0">
              <a:buNone/>
            </a:pPr>
            <a:endParaRPr lang="it-IT" dirty="0"/>
          </a:p>
          <a:p>
            <a:pPr marL="0" indent="0">
              <a:buNone/>
            </a:pPr>
            <a:endParaRPr lang="en-US" dirty="0"/>
          </a:p>
          <a:p>
            <a:pPr marL="0" indent="0">
              <a:buNone/>
            </a:pPr>
            <a:r>
              <a:rPr lang="it-IT" dirty="0"/>
              <a:t>                                                               </a:t>
            </a:r>
            <a:endParaRPr lang="en-US" dirty="0"/>
          </a:p>
        </p:txBody>
      </p:sp>
      <p:sp>
        <p:nvSpPr>
          <p:cNvPr id="6" name="Tiêu đề 5">
            <a:extLst>
              <a:ext uri="{FF2B5EF4-FFF2-40B4-BE49-F238E27FC236}">
                <a16:creationId xmlns:a16="http://schemas.microsoft.com/office/drawing/2014/main" id="{3EEEC1B9-AEAE-4D6D-A1E5-9D37DD9DDEE3}"/>
              </a:ext>
            </a:extLst>
          </p:cNvPr>
          <p:cNvSpPr>
            <a:spLocks noGrp="1"/>
          </p:cNvSpPr>
          <p:nvPr>
            <p:ph type="title"/>
          </p:nvPr>
        </p:nvSpPr>
        <p:spPr>
          <a:xfrm>
            <a:off x="2286000" y="990600"/>
            <a:ext cx="3581400" cy="564629"/>
          </a:xfrm>
        </p:spPr>
        <p:txBody>
          <a:bodyPr>
            <a:noAutofit/>
          </a:bodyPr>
          <a:lstStyle/>
          <a:p>
            <a:r>
              <a:rPr lang="it-IT" sz="3200" dirty="0"/>
              <a:t> Mẹ bé đi gặt vắng</a:t>
            </a:r>
            <a:endParaRPr lang="en-US" sz="3200" dirty="0"/>
          </a:p>
        </p:txBody>
      </p:sp>
      <p:sp>
        <p:nvSpPr>
          <p:cNvPr id="7" name="Tiêu đề 5">
            <a:extLst>
              <a:ext uri="{FF2B5EF4-FFF2-40B4-BE49-F238E27FC236}">
                <a16:creationId xmlns:a16="http://schemas.microsoft.com/office/drawing/2014/main" id="{9180B4D2-4C39-4FE9-8EDF-E3B96C0E53F5}"/>
              </a:ext>
            </a:extLst>
          </p:cNvPr>
          <p:cNvSpPr txBox="1">
            <a:spLocks/>
          </p:cNvSpPr>
          <p:nvPr/>
        </p:nvSpPr>
        <p:spPr>
          <a:xfrm>
            <a:off x="2272259" y="1512757"/>
            <a:ext cx="3595141" cy="5646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3200" dirty="0"/>
              <a:t>Bé ở nhà với em.</a:t>
            </a:r>
            <a:endParaRPr lang="en-US" sz="3200" dirty="0"/>
          </a:p>
        </p:txBody>
      </p:sp>
      <p:sp>
        <p:nvSpPr>
          <p:cNvPr id="8" name="Tiêu đề 5">
            <a:extLst>
              <a:ext uri="{FF2B5EF4-FFF2-40B4-BE49-F238E27FC236}">
                <a16:creationId xmlns:a16="http://schemas.microsoft.com/office/drawing/2014/main" id="{CC7393EA-6C70-43EA-98B3-65EB4CE7257B}"/>
              </a:ext>
            </a:extLst>
          </p:cNvPr>
          <p:cNvSpPr txBox="1">
            <a:spLocks/>
          </p:cNvSpPr>
          <p:nvPr/>
        </p:nvSpPr>
        <p:spPr>
          <a:xfrm>
            <a:off x="2438401" y="2034914"/>
            <a:ext cx="3733800" cy="5646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3200" dirty="0"/>
              <a:t>Em múa cho bé xem</a:t>
            </a:r>
            <a:endParaRPr lang="en-US" sz="3200" dirty="0"/>
          </a:p>
        </p:txBody>
      </p:sp>
      <p:sp>
        <p:nvSpPr>
          <p:cNvPr id="9" name="Tiêu đề 5">
            <a:extLst>
              <a:ext uri="{FF2B5EF4-FFF2-40B4-BE49-F238E27FC236}">
                <a16:creationId xmlns:a16="http://schemas.microsoft.com/office/drawing/2014/main" id="{914FA143-EBF3-49C5-9F23-106B90FBCBA4}"/>
              </a:ext>
            </a:extLst>
          </p:cNvPr>
          <p:cNvSpPr txBox="1">
            <a:spLocks/>
          </p:cNvSpPr>
          <p:nvPr/>
        </p:nvSpPr>
        <p:spPr>
          <a:xfrm>
            <a:off x="2438401" y="2514598"/>
            <a:ext cx="4038599" cy="5646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3200" dirty="0"/>
              <a:t>Võng đu cho bé thích.</a:t>
            </a:r>
            <a:endParaRPr lang="en-US" sz="3200" dirty="0"/>
          </a:p>
        </p:txBody>
      </p:sp>
      <p:sp>
        <p:nvSpPr>
          <p:cNvPr id="10" name="Tiêu đề 5">
            <a:extLst>
              <a:ext uri="{FF2B5EF4-FFF2-40B4-BE49-F238E27FC236}">
                <a16:creationId xmlns:a16="http://schemas.microsoft.com/office/drawing/2014/main" id="{B6662489-BC64-4B61-8068-84B674D517C7}"/>
              </a:ext>
            </a:extLst>
          </p:cNvPr>
          <p:cNvSpPr txBox="1">
            <a:spLocks/>
          </p:cNvSpPr>
          <p:nvPr/>
        </p:nvSpPr>
        <p:spPr>
          <a:xfrm>
            <a:off x="3780020" y="3095467"/>
            <a:ext cx="3839980" cy="5646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3200" dirty="0"/>
              <a:t>Lúc nào bé đòi nghịch</a:t>
            </a:r>
            <a:endParaRPr lang="en-US" sz="3200" dirty="0"/>
          </a:p>
        </p:txBody>
      </p:sp>
      <p:sp>
        <p:nvSpPr>
          <p:cNvPr id="11" name="Tiêu đề 5">
            <a:extLst>
              <a:ext uri="{FF2B5EF4-FFF2-40B4-BE49-F238E27FC236}">
                <a16:creationId xmlns:a16="http://schemas.microsoft.com/office/drawing/2014/main" id="{D4A22D7A-6602-46BF-B99E-660E101C7A76}"/>
              </a:ext>
            </a:extLst>
          </p:cNvPr>
          <p:cNvSpPr txBox="1">
            <a:spLocks/>
          </p:cNvSpPr>
          <p:nvPr/>
        </p:nvSpPr>
        <p:spPr>
          <a:xfrm>
            <a:off x="3633240" y="3734110"/>
            <a:ext cx="3681960" cy="5646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3200" dirty="0"/>
              <a:t>Em lấy cho đồ chơi.</a:t>
            </a:r>
            <a:endParaRPr lang="en-US" sz="3200" dirty="0"/>
          </a:p>
        </p:txBody>
      </p:sp>
      <p:sp>
        <p:nvSpPr>
          <p:cNvPr id="12" name="Tiêu đề 5">
            <a:extLst>
              <a:ext uri="{FF2B5EF4-FFF2-40B4-BE49-F238E27FC236}">
                <a16:creationId xmlns:a16="http://schemas.microsoft.com/office/drawing/2014/main" id="{55066EF7-434E-46CE-A3FF-0CF515DB3505}"/>
              </a:ext>
            </a:extLst>
          </p:cNvPr>
          <p:cNvSpPr txBox="1">
            <a:spLocks/>
          </p:cNvSpPr>
          <p:nvPr/>
        </p:nvSpPr>
        <p:spPr>
          <a:xfrm>
            <a:off x="3633240" y="4314979"/>
            <a:ext cx="3453360" cy="5646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3200" dirty="0"/>
              <a:t>Lúc nào bé ngủ rồi</a:t>
            </a:r>
            <a:endParaRPr lang="en-US" sz="3200" dirty="0"/>
          </a:p>
        </p:txBody>
      </p:sp>
      <p:sp>
        <p:nvSpPr>
          <p:cNvPr id="13" name="Tiêu đề 5">
            <a:extLst>
              <a:ext uri="{FF2B5EF4-FFF2-40B4-BE49-F238E27FC236}">
                <a16:creationId xmlns:a16="http://schemas.microsoft.com/office/drawing/2014/main" id="{2477FFA3-906F-48D1-A8B0-783B2A5048BE}"/>
              </a:ext>
            </a:extLst>
          </p:cNvPr>
          <p:cNvSpPr txBox="1">
            <a:spLocks/>
          </p:cNvSpPr>
          <p:nvPr/>
        </p:nvSpPr>
        <p:spPr>
          <a:xfrm>
            <a:off x="3633240" y="4969862"/>
            <a:ext cx="4139159" cy="56462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3200" dirty="0"/>
              <a:t>Em buông màn cho bé.</a:t>
            </a:r>
            <a:endParaRPr lang="en-US" sz="3200" dirty="0"/>
          </a:p>
        </p:txBody>
      </p:sp>
      <p:sp>
        <p:nvSpPr>
          <p:cNvPr id="14" name="Tiêu đề 5">
            <a:extLst>
              <a:ext uri="{FF2B5EF4-FFF2-40B4-BE49-F238E27FC236}">
                <a16:creationId xmlns:a16="http://schemas.microsoft.com/office/drawing/2014/main" id="{4D871513-FB55-4794-A6B0-DA85E81B0C76}"/>
              </a:ext>
            </a:extLst>
          </p:cNvPr>
          <p:cNvSpPr txBox="1">
            <a:spLocks/>
          </p:cNvSpPr>
          <p:nvPr/>
        </p:nvSpPr>
        <p:spPr>
          <a:xfrm>
            <a:off x="5867399" y="5776835"/>
            <a:ext cx="2667001" cy="56462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3200" dirty="0"/>
              <a:t>Thùy Dương</a:t>
            </a:r>
            <a:endParaRPr lang="en-US" sz="3200" dirty="0"/>
          </a:p>
        </p:txBody>
      </p:sp>
    </p:spTree>
    <p:extLst>
      <p:ext uri="{BB962C8B-B14F-4D97-AF65-F5344CB8AC3E}">
        <p14:creationId xmlns:p14="http://schemas.microsoft.com/office/powerpoint/2010/main" val="407378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down)">
                                      <p:cBhvr>
                                        <p:cTn id="42" dur="580">
                                          <p:stCondLst>
                                            <p:cond delay="0"/>
                                          </p:stCondLst>
                                        </p:cTn>
                                        <p:tgtEl>
                                          <p:spTgt spid="13"/>
                                        </p:tgtEl>
                                      </p:cBhvr>
                                    </p:animEffect>
                                    <p:anim calcmode="lin" valueType="num">
                                      <p:cBhvr>
                                        <p:cTn id="43"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8" dur="26">
                                          <p:stCondLst>
                                            <p:cond delay="650"/>
                                          </p:stCondLst>
                                        </p:cTn>
                                        <p:tgtEl>
                                          <p:spTgt spid="13"/>
                                        </p:tgtEl>
                                      </p:cBhvr>
                                      <p:to x="100000" y="60000"/>
                                    </p:animScale>
                                    <p:animScale>
                                      <p:cBhvr>
                                        <p:cTn id="49" dur="166" decel="50000">
                                          <p:stCondLst>
                                            <p:cond delay="676"/>
                                          </p:stCondLst>
                                        </p:cTn>
                                        <p:tgtEl>
                                          <p:spTgt spid="13"/>
                                        </p:tgtEl>
                                      </p:cBhvr>
                                      <p:to x="100000" y="100000"/>
                                    </p:animScale>
                                    <p:animScale>
                                      <p:cBhvr>
                                        <p:cTn id="50" dur="26">
                                          <p:stCondLst>
                                            <p:cond delay="1312"/>
                                          </p:stCondLst>
                                        </p:cTn>
                                        <p:tgtEl>
                                          <p:spTgt spid="13"/>
                                        </p:tgtEl>
                                      </p:cBhvr>
                                      <p:to x="100000" y="80000"/>
                                    </p:animScale>
                                    <p:animScale>
                                      <p:cBhvr>
                                        <p:cTn id="51" dur="166" decel="50000">
                                          <p:stCondLst>
                                            <p:cond delay="1338"/>
                                          </p:stCondLst>
                                        </p:cTn>
                                        <p:tgtEl>
                                          <p:spTgt spid="13"/>
                                        </p:tgtEl>
                                      </p:cBhvr>
                                      <p:to x="100000" y="100000"/>
                                    </p:animScale>
                                    <p:animScale>
                                      <p:cBhvr>
                                        <p:cTn id="52" dur="26">
                                          <p:stCondLst>
                                            <p:cond delay="1642"/>
                                          </p:stCondLst>
                                        </p:cTn>
                                        <p:tgtEl>
                                          <p:spTgt spid="13"/>
                                        </p:tgtEl>
                                      </p:cBhvr>
                                      <p:to x="100000" y="90000"/>
                                    </p:animScale>
                                    <p:animScale>
                                      <p:cBhvr>
                                        <p:cTn id="53" dur="166" decel="50000">
                                          <p:stCondLst>
                                            <p:cond delay="1668"/>
                                          </p:stCondLst>
                                        </p:cTn>
                                        <p:tgtEl>
                                          <p:spTgt spid="13"/>
                                        </p:tgtEl>
                                      </p:cBhvr>
                                      <p:to x="100000" y="100000"/>
                                    </p:animScale>
                                    <p:animScale>
                                      <p:cBhvr>
                                        <p:cTn id="54" dur="26">
                                          <p:stCondLst>
                                            <p:cond delay="1808"/>
                                          </p:stCondLst>
                                        </p:cTn>
                                        <p:tgtEl>
                                          <p:spTgt spid="13"/>
                                        </p:tgtEl>
                                      </p:cBhvr>
                                      <p:to x="100000" y="95000"/>
                                    </p:animScale>
                                    <p:animScale>
                                      <p:cBhvr>
                                        <p:cTn id="55" dur="166" decel="50000">
                                          <p:stCondLst>
                                            <p:cond delay="1834"/>
                                          </p:stCondLst>
                                        </p:cTn>
                                        <p:tgtEl>
                                          <p:spTgt spid="13"/>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45" presetClass="entr" presetSubtype="0"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2000"/>
                                        <p:tgtEl>
                                          <p:spTgt spid="14"/>
                                        </p:tgtEl>
                                      </p:cBhvr>
                                    </p:animEffect>
                                    <p:anim calcmode="lin" valueType="num">
                                      <p:cBhvr>
                                        <p:cTn id="61" dur="2000" fill="hold"/>
                                        <p:tgtEl>
                                          <p:spTgt spid="14"/>
                                        </p:tgtEl>
                                        <p:attrNameLst>
                                          <p:attrName>ppt_w</p:attrName>
                                        </p:attrNameLst>
                                      </p:cBhvr>
                                      <p:tavLst>
                                        <p:tav tm="0" fmla="#ppt_w*sin(2.5*pi*$)">
                                          <p:val>
                                            <p:fltVal val="0"/>
                                          </p:val>
                                        </p:tav>
                                        <p:tav tm="100000">
                                          <p:val>
                                            <p:fltVal val="1"/>
                                          </p:val>
                                        </p:tav>
                                      </p:tavLst>
                                    </p:anim>
                                    <p:anim calcmode="lin" valueType="num">
                                      <p:cBhvr>
                                        <p:cTn id="62" dur="20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990600"/>
            <a:ext cx="8686800" cy="2308324"/>
          </a:xfrm>
          <a:prstGeom prst="rect">
            <a:avLst/>
          </a:prstGeom>
        </p:spPr>
        <p:txBody>
          <a:bodyPr wrap="square">
            <a:spAutoFit/>
          </a:bodyPr>
          <a:lstStyle/>
          <a:p>
            <a:r>
              <a:rPr lang="it-IT" sz="2400" b="1" dirty="0"/>
              <a:t>*</a:t>
            </a:r>
            <a:r>
              <a:rPr lang="it-IT" sz="2400" b="1" u="sng" dirty="0"/>
              <a:t> Bài 1:</a:t>
            </a:r>
            <a:r>
              <a:rPr lang="it-IT" sz="2400" b="1" dirty="0"/>
              <a:t> Viết:</a:t>
            </a:r>
            <a:endParaRPr lang="en-US" sz="2400" dirty="0"/>
          </a:p>
          <a:p>
            <a:r>
              <a:rPr lang="it-IT" sz="2400" b="1" dirty="0"/>
              <a:t>- C</a:t>
            </a:r>
            <a:r>
              <a:rPr lang="vi-VN" sz="2400" b="1" dirty="0"/>
              <a:t>á</a:t>
            </a:r>
            <a:r>
              <a:rPr lang="it-IT" sz="2400" b="1" dirty="0"/>
              <a:t>c số từ 10 đến 20:</a:t>
            </a:r>
            <a:r>
              <a:rPr lang="it-IT" sz="2400" dirty="0"/>
              <a:t>……………………………………………….</a:t>
            </a:r>
            <a:endParaRPr lang="en-US" sz="2400" dirty="0"/>
          </a:p>
          <a:p>
            <a:endParaRPr lang="it-IT" sz="2400" b="1" dirty="0"/>
          </a:p>
          <a:p>
            <a:r>
              <a:rPr lang="it-IT" sz="2400" b="1" dirty="0"/>
              <a:t>- C</a:t>
            </a:r>
            <a:r>
              <a:rPr lang="vi-VN" sz="2400" b="1" dirty="0"/>
              <a:t>á</a:t>
            </a:r>
            <a:r>
              <a:rPr lang="it-IT" sz="2400" b="1" dirty="0"/>
              <a:t>ch đọc số</a:t>
            </a:r>
            <a:r>
              <a:rPr lang="it-IT" sz="2400" dirty="0"/>
              <a:t>: 11: mười một      16: .. ……….........    15: .......................</a:t>
            </a:r>
            <a:endParaRPr lang="en-US" sz="2400" dirty="0"/>
          </a:p>
          <a:p>
            <a:r>
              <a:rPr lang="it-IT" sz="2400" b="1" dirty="0"/>
              <a:t>                 </a:t>
            </a:r>
          </a:p>
          <a:p>
            <a:r>
              <a:rPr lang="it-IT" sz="2400" b="1" dirty="0"/>
              <a:t>               </a:t>
            </a:r>
            <a:r>
              <a:rPr lang="it-IT" sz="2400" dirty="0"/>
              <a:t>20:  .. ………............    18: ………...........        17: ......................</a:t>
            </a:r>
            <a:endParaRPr lang="en-US" sz="2400" dirty="0"/>
          </a:p>
        </p:txBody>
      </p:sp>
      <p:sp>
        <p:nvSpPr>
          <p:cNvPr id="5" name="Rectangle 4"/>
          <p:cNvSpPr/>
          <p:nvPr/>
        </p:nvSpPr>
        <p:spPr>
          <a:xfrm>
            <a:off x="3276600" y="1320692"/>
            <a:ext cx="5029200" cy="461665"/>
          </a:xfrm>
          <a:prstGeom prst="rect">
            <a:avLst/>
          </a:prstGeom>
        </p:spPr>
        <p:txBody>
          <a:bodyPr wrap="square">
            <a:spAutoFit/>
          </a:bodyPr>
          <a:lstStyle/>
          <a:p>
            <a:r>
              <a:rPr lang="en-US" sz="2400" b="1">
                <a:solidFill>
                  <a:srgbClr val="C00000"/>
                </a:solidFill>
              </a:rPr>
              <a:t>10, 11,12, 13, 14, 15, 16, 17, 18, 19, 20</a:t>
            </a:r>
            <a:endParaRPr lang="en-US" sz="2400">
              <a:solidFill>
                <a:srgbClr val="C00000"/>
              </a:solidFill>
            </a:endParaRPr>
          </a:p>
        </p:txBody>
      </p:sp>
      <p:sp>
        <p:nvSpPr>
          <p:cNvPr id="6" name="Rectangle 5"/>
          <p:cNvSpPr/>
          <p:nvPr/>
        </p:nvSpPr>
        <p:spPr>
          <a:xfrm>
            <a:off x="2549235" y="2087570"/>
            <a:ext cx="1676400" cy="461665"/>
          </a:xfrm>
          <a:prstGeom prst="rect">
            <a:avLst/>
          </a:prstGeom>
        </p:spPr>
        <p:txBody>
          <a:bodyPr wrap="square">
            <a:spAutoFit/>
          </a:bodyPr>
          <a:lstStyle/>
          <a:p>
            <a:r>
              <a:rPr lang="en-US" sz="2400" b="1">
                <a:solidFill>
                  <a:srgbClr val="C00000"/>
                </a:solidFill>
              </a:rPr>
              <a:t>mười một</a:t>
            </a:r>
            <a:endParaRPr lang="en-US" sz="2400">
              <a:solidFill>
                <a:srgbClr val="C00000"/>
              </a:solidFill>
            </a:endParaRPr>
          </a:p>
        </p:txBody>
      </p:sp>
      <p:sp>
        <p:nvSpPr>
          <p:cNvPr id="7" name="Rectangle 6"/>
          <p:cNvSpPr/>
          <p:nvPr/>
        </p:nvSpPr>
        <p:spPr>
          <a:xfrm>
            <a:off x="7024255" y="2048049"/>
            <a:ext cx="1676400" cy="461665"/>
          </a:xfrm>
          <a:prstGeom prst="rect">
            <a:avLst/>
          </a:prstGeom>
        </p:spPr>
        <p:txBody>
          <a:bodyPr wrap="square">
            <a:spAutoFit/>
          </a:bodyPr>
          <a:lstStyle/>
          <a:p>
            <a:r>
              <a:rPr lang="en-US" sz="2400" b="1">
                <a:solidFill>
                  <a:srgbClr val="C00000"/>
                </a:solidFill>
              </a:rPr>
              <a:t>Mười lăm</a:t>
            </a:r>
            <a:endParaRPr lang="en-US" sz="2400">
              <a:solidFill>
                <a:srgbClr val="C00000"/>
              </a:solidFill>
            </a:endParaRPr>
          </a:p>
        </p:txBody>
      </p:sp>
      <p:sp>
        <p:nvSpPr>
          <p:cNvPr id="8" name="Rectangle 7"/>
          <p:cNvSpPr/>
          <p:nvPr/>
        </p:nvSpPr>
        <p:spPr>
          <a:xfrm>
            <a:off x="4419600" y="2794155"/>
            <a:ext cx="1676400" cy="461665"/>
          </a:xfrm>
          <a:prstGeom prst="rect">
            <a:avLst/>
          </a:prstGeom>
        </p:spPr>
        <p:txBody>
          <a:bodyPr wrap="square">
            <a:spAutoFit/>
          </a:bodyPr>
          <a:lstStyle/>
          <a:p>
            <a:r>
              <a:rPr lang="en-US" sz="2400" b="1">
                <a:solidFill>
                  <a:srgbClr val="C00000"/>
                </a:solidFill>
              </a:rPr>
              <a:t>Mười tám</a:t>
            </a:r>
            <a:endParaRPr lang="en-US" sz="2400">
              <a:solidFill>
                <a:srgbClr val="C00000"/>
              </a:solidFill>
            </a:endParaRPr>
          </a:p>
        </p:txBody>
      </p:sp>
      <p:sp>
        <p:nvSpPr>
          <p:cNvPr id="9" name="Rectangle 8"/>
          <p:cNvSpPr/>
          <p:nvPr/>
        </p:nvSpPr>
        <p:spPr>
          <a:xfrm>
            <a:off x="7010400" y="2780300"/>
            <a:ext cx="1676400" cy="461665"/>
          </a:xfrm>
          <a:prstGeom prst="rect">
            <a:avLst/>
          </a:prstGeom>
        </p:spPr>
        <p:txBody>
          <a:bodyPr wrap="square">
            <a:spAutoFit/>
          </a:bodyPr>
          <a:lstStyle/>
          <a:p>
            <a:r>
              <a:rPr lang="en-US" sz="2400" b="1">
                <a:solidFill>
                  <a:srgbClr val="C00000"/>
                </a:solidFill>
              </a:rPr>
              <a:t>Mười bảy</a:t>
            </a:r>
            <a:endParaRPr lang="en-US" sz="2400">
              <a:solidFill>
                <a:srgbClr val="C00000"/>
              </a:solidFill>
            </a:endParaRPr>
          </a:p>
        </p:txBody>
      </p:sp>
      <p:sp>
        <p:nvSpPr>
          <p:cNvPr id="10" name="Rectangle 9"/>
          <p:cNvSpPr/>
          <p:nvPr/>
        </p:nvSpPr>
        <p:spPr>
          <a:xfrm>
            <a:off x="2223653" y="2808010"/>
            <a:ext cx="1676400" cy="461665"/>
          </a:xfrm>
          <a:prstGeom prst="rect">
            <a:avLst/>
          </a:prstGeom>
        </p:spPr>
        <p:txBody>
          <a:bodyPr wrap="square">
            <a:spAutoFit/>
          </a:bodyPr>
          <a:lstStyle/>
          <a:p>
            <a:r>
              <a:rPr lang="en-US" sz="2400" b="1">
                <a:solidFill>
                  <a:srgbClr val="C00000"/>
                </a:solidFill>
              </a:rPr>
              <a:t>Hai mươi</a:t>
            </a:r>
            <a:endParaRPr lang="en-US" sz="2400">
              <a:solidFill>
                <a:srgbClr val="C00000"/>
              </a:solidFill>
            </a:endParaRPr>
          </a:p>
        </p:txBody>
      </p:sp>
      <p:sp>
        <p:nvSpPr>
          <p:cNvPr id="11" name="Rectangle 10"/>
          <p:cNvSpPr/>
          <p:nvPr/>
        </p:nvSpPr>
        <p:spPr>
          <a:xfrm>
            <a:off x="4786745" y="2076175"/>
            <a:ext cx="1676400" cy="461665"/>
          </a:xfrm>
          <a:prstGeom prst="rect">
            <a:avLst/>
          </a:prstGeom>
        </p:spPr>
        <p:txBody>
          <a:bodyPr wrap="square">
            <a:spAutoFit/>
          </a:bodyPr>
          <a:lstStyle/>
          <a:p>
            <a:r>
              <a:rPr lang="en-US" sz="2400" b="1">
                <a:solidFill>
                  <a:srgbClr val="C00000"/>
                </a:solidFill>
              </a:rPr>
              <a:t>Mười sáu</a:t>
            </a:r>
            <a:endParaRPr lang="en-US" sz="2400">
              <a:solidFill>
                <a:srgbClr val="C00000"/>
              </a:solidFill>
            </a:endParaRPr>
          </a:p>
        </p:txBody>
      </p:sp>
      <p:sp>
        <p:nvSpPr>
          <p:cNvPr id="12" name="Rectangle 11"/>
          <p:cNvSpPr/>
          <p:nvPr/>
        </p:nvSpPr>
        <p:spPr>
          <a:xfrm>
            <a:off x="574962" y="4031810"/>
            <a:ext cx="8416638" cy="1569660"/>
          </a:xfrm>
          <a:prstGeom prst="rect">
            <a:avLst/>
          </a:prstGeom>
        </p:spPr>
        <p:txBody>
          <a:bodyPr wrap="square">
            <a:spAutoFit/>
          </a:bodyPr>
          <a:lstStyle/>
          <a:p>
            <a:r>
              <a:rPr lang="en-US" sz="2400" b="1" dirty="0" err="1">
                <a:solidFill>
                  <a:srgbClr val="C00000"/>
                </a:solidFill>
              </a:rPr>
              <a:t>Kết</a:t>
            </a:r>
            <a:r>
              <a:rPr lang="en-US" sz="2400" b="1" dirty="0">
                <a:solidFill>
                  <a:srgbClr val="C00000"/>
                </a:solidFill>
              </a:rPr>
              <a:t> </a:t>
            </a:r>
            <a:r>
              <a:rPr lang="en-US" sz="2400" b="1" dirty="0" err="1">
                <a:solidFill>
                  <a:srgbClr val="C00000"/>
                </a:solidFill>
              </a:rPr>
              <a:t>luận</a:t>
            </a:r>
            <a:r>
              <a:rPr lang="en-US" sz="2400" b="1" dirty="0">
                <a:solidFill>
                  <a:srgbClr val="C00000"/>
                </a:solidFill>
              </a:rPr>
              <a:t>: </a:t>
            </a:r>
          </a:p>
          <a:p>
            <a:pPr marL="342900" indent="-342900">
              <a:buFontTx/>
              <a:buChar char="-"/>
            </a:pPr>
            <a:r>
              <a:rPr lang="en-US" sz="2400" b="1" dirty="0" err="1">
                <a:solidFill>
                  <a:srgbClr val="C00000"/>
                </a:solidFill>
              </a:rPr>
              <a:t>Khi</a:t>
            </a:r>
            <a:r>
              <a:rPr lang="en-US" sz="2400" b="1" dirty="0">
                <a:solidFill>
                  <a:srgbClr val="C00000"/>
                </a:solidFill>
              </a:rPr>
              <a:t> </a:t>
            </a:r>
            <a:r>
              <a:rPr lang="en-US" sz="2400" b="1" dirty="0" err="1">
                <a:solidFill>
                  <a:srgbClr val="C00000"/>
                </a:solidFill>
              </a:rPr>
              <a:t>viết</a:t>
            </a:r>
            <a:r>
              <a:rPr lang="en-US" sz="2400" b="1" dirty="0">
                <a:solidFill>
                  <a:srgbClr val="C00000"/>
                </a:solidFill>
              </a:rPr>
              <a:t> </a:t>
            </a:r>
            <a:r>
              <a:rPr lang="en-US" sz="2400" b="1" dirty="0" err="1">
                <a:solidFill>
                  <a:srgbClr val="C00000"/>
                </a:solidFill>
              </a:rPr>
              <a:t>một</a:t>
            </a:r>
            <a:r>
              <a:rPr lang="en-US" sz="2400" b="1" dirty="0">
                <a:solidFill>
                  <a:srgbClr val="C00000"/>
                </a:solidFill>
              </a:rPr>
              <a:t> </a:t>
            </a:r>
            <a:r>
              <a:rPr lang="en-US" sz="2400" b="1" dirty="0" err="1">
                <a:solidFill>
                  <a:srgbClr val="C00000"/>
                </a:solidFill>
              </a:rPr>
              <a:t>dãy</a:t>
            </a:r>
            <a:r>
              <a:rPr lang="en-US" sz="2400" b="1" dirty="0">
                <a:solidFill>
                  <a:srgbClr val="C00000"/>
                </a:solidFill>
              </a:rPr>
              <a:t> </a:t>
            </a:r>
            <a:r>
              <a:rPr lang="en-US" sz="2400" b="1" dirty="0" err="1">
                <a:solidFill>
                  <a:srgbClr val="C00000"/>
                </a:solidFill>
              </a:rPr>
              <a:t>số</a:t>
            </a:r>
            <a:r>
              <a:rPr lang="en-US" sz="2400" b="1" dirty="0">
                <a:solidFill>
                  <a:srgbClr val="C00000"/>
                </a:solidFill>
              </a:rPr>
              <a:t> </a:t>
            </a:r>
            <a:r>
              <a:rPr lang="en-US" sz="2400" b="1" dirty="0" err="1">
                <a:solidFill>
                  <a:srgbClr val="C00000"/>
                </a:solidFill>
              </a:rPr>
              <a:t>theo</a:t>
            </a:r>
            <a:r>
              <a:rPr lang="en-US" sz="2400" b="1" dirty="0">
                <a:solidFill>
                  <a:srgbClr val="C00000"/>
                </a:solidFill>
              </a:rPr>
              <a:t> </a:t>
            </a:r>
            <a:r>
              <a:rPr lang="en-US" sz="2400" b="1" dirty="0" err="1">
                <a:solidFill>
                  <a:srgbClr val="C00000"/>
                </a:solidFill>
              </a:rPr>
              <a:t>thứ</a:t>
            </a:r>
            <a:r>
              <a:rPr lang="en-US" sz="2400" b="1" dirty="0">
                <a:solidFill>
                  <a:srgbClr val="C00000"/>
                </a:solidFill>
              </a:rPr>
              <a:t> </a:t>
            </a:r>
            <a:r>
              <a:rPr lang="en-US" sz="2400" b="1" dirty="0" err="1">
                <a:solidFill>
                  <a:srgbClr val="C00000"/>
                </a:solidFill>
              </a:rPr>
              <a:t>tự</a:t>
            </a:r>
            <a:r>
              <a:rPr lang="en-US" sz="2400" b="1" dirty="0">
                <a:solidFill>
                  <a:srgbClr val="C00000"/>
                </a:solidFill>
              </a:rPr>
              <a:t> </a:t>
            </a:r>
            <a:r>
              <a:rPr lang="en-US" sz="2400" b="1" dirty="0" err="1">
                <a:solidFill>
                  <a:srgbClr val="C00000"/>
                </a:solidFill>
              </a:rPr>
              <a:t>đếm</a:t>
            </a:r>
            <a:r>
              <a:rPr lang="en-US" sz="2400" b="1" dirty="0">
                <a:solidFill>
                  <a:srgbClr val="C00000"/>
                </a:solidFill>
              </a:rPr>
              <a:t> </a:t>
            </a:r>
            <a:r>
              <a:rPr lang="en-US" sz="2400" b="1" dirty="0" err="1">
                <a:solidFill>
                  <a:srgbClr val="C00000"/>
                </a:solidFill>
              </a:rPr>
              <a:t>xuôi</a:t>
            </a:r>
            <a:r>
              <a:rPr lang="en-US" sz="2400" b="1" dirty="0">
                <a:solidFill>
                  <a:srgbClr val="C00000"/>
                </a:solidFill>
              </a:rPr>
              <a:t> ta </a:t>
            </a:r>
            <a:r>
              <a:rPr lang="en-US" sz="2400" b="1" dirty="0" err="1">
                <a:solidFill>
                  <a:srgbClr val="C00000"/>
                </a:solidFill>
              </a:rPr>
              <a:t>thấy</a:t>
            </a:r>
            <a:r>
              <a:rPr lang="en-US" sz="2400" b="1" dirty="0">
                <a:solidFill>
                  <a:srgbClr val="C00000"/>
                </a:solidFill>
              </a:rPr>
              <a:t> </a:t>
            </a:r>
            <a:r>
              <a:rPr lang="en-US" sz="2400" b="1" dirty="0" err="1">
                <a:solidFill>
                  <a:srgbClr val="C00000"/>
                </a:solidFill>
              </a:rPr>
              <a:t>số</a:t>
            </a:r>
            <a:r>
              <a:rPr lang="en-US" sz="2400" b="1" dirty="0">
                <a:solidFill>
                  <a:srgbClr val="C00000"/>
                </a:solidFill>
              </a:rPr>
              <a:t> </a:t>
            </a:r>
            <a:r>
              <a:rPr lang="en-US" sz="2400" b="1" dirty="0" err="1">
                <a:solidFill>
                  <a:srgbClr val="C00000"/>
                </a:solidFill>
              </a:rPr>
              <a:t>đứng</a:t>
            </a:r>
            <a:r>
              <a:rPr lang="en-US" sz="2400" b="1" dirty="0">
                <a:solidFill>
                  <a:srgbClr val="C00000"/>
                </a:solidFill>
              </a:rPr>
              <a:t> </a:t>
            </a:r>
            <a:r>
              <a:rPr lang="en-US" sz="2400" b="1" dirty="0" err="1">
                <a:solidFill>
                  <a:srgbClr val="C00000"/>
                </a:solidFill>
              </a:rPr>
              <a:t>sau</a:t>
            </a:r>
            <a:r>
              <a:rPr lang="en-US" sz="2400" b="1" dirty="0">
                <a:solidFill>
                  <a:srgbClr val="C00000"/>
                </a:solidFill>
              </a:rPr>
              <a:t> </a:t>
            </a:r>
            <a:r>
              <a:rPr lang="en-US" sz="2400" b="1" dirty="0" err="1">
                <a:solidFill>
                  <a:srgbClr val="C00000"/>
                </a:solidFill>
              </a:rPr>
              <a:t>hơn</a:t>
            </a:r>
            <a:r>
              <a:rPr lang="en-US" sz="2400" b="1" dirty="0">
                <a:solidFill>
                  <a:srgbClr val="C00000"/>
                </a:solidFill>
              </a:rPr>
              <a:t> </a:t>
            </a:r>
            <a:r>
              <a:rPr lang="en-US" sz="2400" b="1" dirty="0" err="1">
                <a:solidFill>
                  <a:srgbClr val="C00000"/>
                </a:solidFill>
              </a:rPr>
              <a:t>số</a:t>
            </a:r>
            <a:r>
              <a:rPr lang="en-US" sz="2400" b="1" dirty="0">
                <a:solidFill>
                  <a:srgbClr val="C00000"/>
                </a:solidFill>
              </a:rPr>
              <a:t> </a:t>
            </a:r>
            <a:r>
              <a:rPr lang="en-US" sz="2400" b="1" dirty="0" err="1">
                <a:solidFill>
                  <a:srgbClr val="C00000"/>
                </a:solidFill>
              </a:rPr>
              <a:t>đứng</a:t>
            </a:r>
            <a:r>
              <a:rPr lang="en-US" sz="2400" b="1" dirty="0">
                <a:solidFill>
                  <a:srgbClr val="C00000"/>
                </a:solidFill>
              </a:rPr>
              <a:t> </a:t>
            </a:r>
            <a:r>
              <a:rPr lang="en-US" sz="2400" b="1" dirty="0" err="1">
                <a:solidFill>
                  <a:srgbClr val="C00000"/>
                </a:solidFill>
              </a:rPr>
              <a:t>trước</a:t>
            </a:r>
            <a:r>
              <a:rPr lang="en-US" sz="2400" b="1" dirty="0">
                <a:solidFill>
                  <a:srgbClr val="C00000"/>
                </a:solidFill>
              </a:rPr>
              <a:t> 1 </a:t>
            </a:r>
            <a:r>
              <a:rPr lang="en-US" sz="2400" b="1" dirty="0" err="1">
                <a:solidFill>
                  <a:srgbClr val="C00000"/>
                </a:solidFill>
              </a:rPr>
              <a:t>đơn</a:t>
            </a:r>
            <a:r>
              <a:rPr lang="en-US" sz="2400" b="1" dirty="0">
                <a:solidFill>
                  <a:srgbClr val="C00000"/>
                </a:solidFill>
              </a:rPr>
              <a:t> </a:t>
            </a:r>
            <a:r>
              <a:rPr lang="en-US" sz="2400" b="1" dirty="0" err="1">
                <a:solidFill>
                  <a:srgbClr val="C00000"/>
                </a:solidFill>
              </a:rPr>
              <a:t>vị</a:t>
            </a:r>
            <a:r>
              <a:rPr lang="en-US" sz="2400" b="1" dirty="0">
                <a:solidFill>
                  <a:srgbClr val="C00000"/>
                </a:solidFill>
              </a:rPr>
              <a:t>.</a:t>
            </a:r>
          </a:p>
          <a:p>
            <a:r>
              <a:rPr lang="en-US" sz="2400" b="1" dirty="0">
                <a:solidFill>
                  <a:srgbClr val="C00000"/>
                </a:solidFill>
              </a:rPr>
              <a:t>-    </a:t>
            </a:r>
            <a:r>
              <a:rPr lang="en-US" sz="2400" b="1" dirty="0" err="1">
                <a:solidFill>
                  <a:srgbClr val="C00000"/>
                </a:solidFill>
              </a:rPr>
              <a:t>Khi</a:t>
            </a:r>
            <a:r>
              <a:rPr lang="en-US" sz="2400" b="1" dirty="0">
                <a:solidFill>
                  <a:srgbClr val="C00000"/>
                </a:solidFill>
              </a:rPr>
              <a:t> </a:t>
            </a:r>
            <a:r>
              <a:rPr lang="en-US" sz="2400" b="1" dirty="0" err="1">
                <a:solidFill>
                  <a:srgbClr val="C00000"/>
                </a:solidFill>
              </a:rPr>
              <a:t>đọc</a:t>
            </a:r>
            <a:r>
              <a:rPr lang="en-US" sz="2400" b="1" dirty="0">
                <a:solidFill>
                  <a:srgbClr val="C00000"/>
                </a:solidFill>
              </a:rPr>
              <a:t> </a:t>
            </a:r>
            <a:r>
              <a:rPr lang="en-US" sz="2400" b="1" dirty="0" err="1">
                <a:solidFill>
                  <a:srgbClr val="C00000"/>
                </a:solidFill>
              </a:rPr>
              <a:t>số</a:t>
            </a:r>
            <a:r>
              <a:rPr lang="en-US" sz="2400" b="1" dirty="0">
                <a:solidFill>
                  <a:srgbClr val="C00000"/>
                </a:solidFill>
              </a:rPr>
              <a:t> </a:t>
            </a:r>
            <a:r>
              <a:rPr lang="en-US" sz="2400" b="1" dirty="0" err="1">
                <a:solidFill>
                  <a:srgbClr val="C00000"/>
                </a:solidFill>
              </a:rPr>
              <a:t>chú</a:t>
            </a:r>
            <a:r>
              <a:rPr lang="en-US" sz="2400" b="1" dirty="0">
                <a:solidFill>
                  <a:srgbClr val="C00000"/>
                </a:solidFill>
              </a:rPr>
              <a:t> ý: 15: </a:t>
            </a:r>
            <a:r>
              <a:rPr lang="en-US" sz="2400" b="1" dirty="0" err="1">
                <a:solidFill>
                  <a:srgbClr val="C00000"/>
                </a:solidFill>
              </a:rPr>
              <a:t>Mười</a:t>
            </a:r>
            <a:r>
              <a:rPr lang="en-US" sz="2400" b="1" dirty="0">
                <a:solidFill>
                  <a:srgbClr val="C00000"/>
                </a:solidFill>
              </a:rPr>
              <a:t> </a:t>
            </a:r>
            <a:r>
              <a:rPr lang="en-US" sz="2400" b="1" dirty="0" err="1">
                <a:solidFill>
                  <a:srgbClr val="C00000"/>
                </a:solidFill>
              </a:rPr>
              <a:t>lăm</a:t>
            </a:r>
            <a:r>
              <a:rPr lang="en-US" sz="2400" b="1" dirty="0">
                <a:solidFill>
                  <a:srgbClr val="C00000"/>
                </a:solidFill>
              </a:rPr>
              <a:t> </a:t>
            </a:r>
            <a:r>
              <a:rPr lang="en-US" sz="2400" b="1" dirty="0" err="1">
                <a:solidFill>
                  <a:srgbClr val="C00000"/>
                </a:solidFill>
              </a:rPr>
              <a:t>không</a:t>
            </a:r>
            <a:r>
              <a:rPr lang="en-US" sz="2400" b="1" dirty="0">
                <a:solidFill>
                  <a:srgbClr val="C00000"/>
                </a:solidFill>
              </a:rPr>
              <a:t> </a:t>
            </a:r>
            <a:r>
              <a:rPr lang="en-US" sz="2400" b="1" dirty="0" err="1">
                <a:solidFill>
                  <a:srgbClr val="C00000"/>
                </a:solidFill>
              </a:rPr>
              <a:t>phải</a:t>
            </a:r>
            <a:r>
              <a:rPr lang="en-US" sz="2400" b="1" dirty="0">
                <a:solidFill>
                  <a:srgbClr val="C00000"/>
                </a:solidFill>
              </a:rPr>
              <a:t> </a:t>
            </a:r>
            <a:r>
              <a:rPr lang="en-US" sz="2400" b="1" dirty="0" err="1">
                <a:solidFill>
                  <a:srgbClr val="C00000"/>
                </a:solidFill>
              </a:rPr>
              <a:t>đọc</a:t>
            </a:r>
            <a:r>
              <a:rPr lang="en-US" sz="2400" b="1" dirty="0">
                <a:solidFill>
                  <a:srgbClr val="C00000"/>
                </a:solidFill>
              </a:rPr>
              <a:t> </a:t>
            </a:r>
            <a:r>
              <a:rPr lang="en-US" sz="2400" b="1" dirty="0" err="1">
                <a:solidFill>
                  <a:srgbClr val="C00000"/>
                </a:solidFill>
              </a:rPr>
              <a:t>là</a:t>
            </a:r>
            <a:r>
              <a:rPr lang="en-US" sz="2400" b="1" dirty="0">
                <a:solidFill>
                  <a:srgbClr val="C00000"/>
                </a:solidFill>
              </a:rPr>
              <a:t> </a:t>
            </a:r>
            <a:r>
              <a:rPr lang="en-US" sz="2400" b="1" dirty="0" err="1">
                <a:solidFill>
                  <a:srgbClr val="C00000"/>
                </a:solidFill>
              </a:rPr>
              <a:t>mười</a:t>
            </a:r>
            <a:r>
              <a:rPr lang="en-US" sz="2400" b="1" dirty="0">
                <a:solidFill>
                  <a:srgbClr val="C00000"/>
                </a:solidFill>
              </a:rPr>
              <a:t> </a:t>
            </a:r>
            <a:r>
              <a:rPr lang="en-US" sz="2400" b="1" dirty="0" err="1">
                <a:solidFill>
                  <a:srgbClr val="C00000"/>
                </a:solidFill>
              </a:rPr>
              <a:t>năm</a:t>
            </a:r>
            <a:endParaRPr lang="en-US" sz="2400" dirty="0">
              <a:solidFill>
                <a:srgbClr val="C00000"/>
              </a:solidFill>
            </a:endParaRPr>
          </a:p>
        </p:txBody>
      </p:sp>
      <p:sp>
        <p:nvSpPr>
          <p:cNvPr id="14" name="Rectangle 11">
            <a:extLst>
              <a:ext uri="{FF2B5EF4-FFF2-40B4-BE49-F238E27FC236}">
                <a16:creationId xmlns:a16="http://schemas.microsoft.com/office/drawing/2014/main" id="{3EC86832-2BC8-4BF2-9CBB-A7294333AAB3}"/>
              </a:ext>
            </a:extLst>
          </p:cNvPr>
          <p:cNvSpPr/>
          <p:nvPr/>
        </p:nvSpPr>
        <p:spPr>
          <a:xfrm>
            <a:off x="422562" y="363159"/>
            <a:ext cx="1406238" cy="461665"/>
          </a:xfrm>
          <a:prstGeom prst="rect">
            <a:avLst/>
          </a:prstGeom>
        </p:spPr>
        <p:txBody>
          <a:bodyPr wrap="square">
            <a:spAutoFit/>
          </a:bodyPr>
          <a:lstStyle/>
          <a:p>
            <a:r>
              <a:rPr lang="en-US" sz="2400" b="1" dirty="0">
                <a:solidFill>
                  <a:srgbClr val="C00000"/>
                </a:solidFill>
              </a:rPr>
              <a:t>TIẾT 1</a:t>
            </a:r>
          </a:p>
        </p:txBody>
      </p:sp>
    </p:spTree>
    <p:extLst>
      <p:ext uri="{BB962C8B-B14F-4D97-AF65-F5344CB8AC3E}">
        <p14:creationId xmlns:p14="http://schemas.microsoft.com/office/powerpoint/2010/main" val="2315661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679102"/>
            <a:ext cx="8991600" cy="2246769"/>
          </a:xfrm>
          <a:prstGeom prst="rect">
            <a:avLst/>
          </a:prstGeom>
        </p:spPr>
        <p:txBody>
          <a:bodyPr wrap="square">
            <a:spAutoFit/>
          </a:bodyPr>
          <a:lstStyle/>
          <a:p>
            <a:r>
              <a:rPr lang="it-IT" sz="2800" b="1"/>
              <a:t>* </a:t>
            </a:r>
            <a:r>
              <a:rPr lang="it-IT" sz="2800" b="1" u="sng"/>
              <a:t>Bài 2: </a:t>
            </a:r>
            <a:r>
              <a:rPr lang="it-IT" sz="2800" b="1"/>
              <a:t>Viết c</a:t>
            </a:r>
            <a:r>
              <a:rPr lang="vi-VN" sz="2800" b="1"/>
              <a:t>á</a:t>
            </a:r>
            <a:r>
              <a:rPr lang="it-IT" sz="2800" b="1"/>
              <a:t>c số  14, 17, 15, 13, 12, 20  </a:t>
            </a:r>
            <a:endParaRPr lang="en-US" sz="2800"/>
          </a:p>
          <a:p>
            <a:endParaRPr lang="it-IT" sz="2800"/>
          </a:p>
          <a:p>
            <a:r>
              <a:rPr lang="it-IT" sz="2800"/>
              <a:t>a, Theo thứ tự từ b</a:t>
            </a:r>
            <a:r>
              <a:rPr lang="vi-VN" sz="2800"/>
              <a:t>é</a:t>
            </a:r>
            <a:r>
              <a:rPr lang="it-IT" sz="2800"/>
              <a:t> đến lớn:……………………………………….</a:t>
            </a:r>
            <a:endParaRPr lang="en-US" sz="2800"/>
          </a:p>
          <a:p>
            <a:endParaRPr lang="it-IT" sz="2800"/>
          </a:p>
          <a:p>
            <a:r>
              <a:rPr lang="it-IT" sz="2800"/>
              <a:t>b, Theo thứ tự từ lớn đến b</a:t>
            </a:r>
            <a:r>
              <a:rPr lang="vi-VN" sz="2800"/>
              <a:t>é</a:t>
            </a:r>
            <a:r>
              <a:rPr lang="it-IT" sz="2800"/>
              <a:t>:……………………………………….</a:t>
            </a:r>
            <a:endParaRPr lang="en-US" sz="2800"/>
          </a:p>
        </p:txBody>
      </p:sp>
      <p:sp>
        <p:nvSpPr>
          <p:cNvPr id="5" name="Rectangle 4"/>
          <p:cNvSpPr/>
          <p:nvPr/>
        </p:nvSpPr>
        <p:spPr>
          <a:xfrm>
            <a:off x="4419600" y="1447800"/>
            <a:ext cx="3657600" cy="523220"/>
          </a:xfrm>
          <a:prstGeom prst="rect">
            <a:avLst/>
          </a:prstGeom>
        </p:spPr>
        <p:txBody>
          <a:bodyPr wrap="square">
            <a:spAutoFit/>
          </a:bodyPr>
          <a:lstStyle/>
          <a:p>
            <a:r>
              <a:rPr lang="en-US" sz="2800" b="1">
                <a:solidFill>
                  <a:srgbClr val="C00000"/>
                </a:solidFill>
              </a:rPr>
              <a:t>12, 13, 14, 15, 17, 20</a:t>
            </a:r>
            <a:endParaRPr lang="en-US" sz="2800">
              <a:solidFill>
                <a:srgbClr val="C00000"/>
              </a:solidFill>
            </a:endParaRPr>
          </a:p>
        </p:txBody>
      </p:sp>
      <p:sp>
        <p:nvSpPr>
          <p:cNvPr id="6" name="Rectangle 5"/>
          <p:cNvSpPr/>
          <p:nvPr/>
        </p:nvSpPr>
        <p:spPr>
          <a:xfrm>
            <a:off x="4572000" y="2296180"/>
            <a:ext cx="3657600" cy="523220"/>
          </a:xfrm>
          <a:prstGeom prst="rect">
            <a:avLst/>
          </a:prstGeom>
        </p:spPr>
        <p:txBody>
          <a:bodyPr wrap="square">
            <a:spAutoFit/>
          </a:bodyPr>
          <a:lstStyle/>
          <a:p>
            <a:r>
              <a:rPr lang="en-US" sz="2800" b="1">
                <a:solidFill>
                  <a:srgbClr val="C00000"/>
                </a:solidFill>
              </a:rPr>
              <a:t>20, 17, 15, 14, 13, 12</a:t>
            </a:r>
            <a:endParaRPr lang="en-US" sz="2800">
              <a:solidFill>
                <a:srgbClr val="C00000"/>
              </a:solidFill>
            </a:endParaRPr>
          </a:p>
        </p:txBody>
      </p:sp>
      <p:sp>
        <p:nvSpPr>
          <p:cNvPr id="7" name="Rectangle 6"/>
          <p:cNvSpPr/>
          <p:nvPr/>
        </p:nvSpPr>
        <p:spPr>
          <a:xfrm>
            <a:off x="457200" y="4191000"/>
            <a:ext cx="8229600" cy="1384995"/>
          </a:xfrm>
          <a:prstGeom prst="rect">
            <a:avLst/>
          </a:prstGeom>
        </p:spPr>
        <p:txBody>
          <a:bodyPr wrap="square">
            <a:spAutoFit/>
          </a:bodyPr>
          <a:lstStyle/>
          <a:p>
            <a:r>
              <a:rPr lang="en-US" sz="2800" b="1">
                <a:solidFill>
                  <a:srgbClr val="C00000"/>
                </a:solidFill>
              </a:rPr>
              <a:t>Kết luận: Để viết được dãy số trên theo thứ tự từ bé đến lớn (hoặc từ lớn đến bé) chúng ta cần nhớ cách tìm số bé nhất, số lớn nhất trong các số đã cho.</a:t>
            </a:r>
            <a:endParaRPr lang="en-US" sz="2800">
              <a:solidFill>
                <a:srgbClr val="C00000"/>
              </a:solidFill>
            </a:endParaRPr>
          </a:p>
        </p:txBody>
      </p:sp>
    </p:spTree>
    <p:extLst>
      <p:ext uri="{BB962C8B-B14F-4D97-AF65-F5344CB8AC3E}">
        <p14:creationId xmlns:p14="http://schemas.microsoft.com/office/powerpoint/2010/main" val="22860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38200"/>
            <a:ext cx="9144000" cy="2246769"/>
          </a:xfrm>
          <a:prstGeom prst="rect">
            <a:avLst/>
          </a:prstGeom>
        </p:spPr>
        <p:txBody>
          <a:bodyPr wrap="square">
            <a:spAutoFit/>
          </a:bodyPr>
          <a:lstStyle/>
          <a:p>
            <a:r>
              <a:rPr lang="it-IT" sz="2800" b="1"/>
              <a:t>* </a:t>
            </a:r>
            <a:r>
              <a:rPr lang="it-IT" sz="2800" b="1" u="sng"/>
              <a:t>Bài 3:</a:t>
            </a:r>
            <a:r>
              <a:rPr lang="it-IT" sz="2800" b="1"/>
              <a:t> T</a:t>
            </a:r>
            <a:r>
              <a:rPr lang="vi-VN" sz="2800" b="1"/>
              <a:t>í</a:t>
            </a:r>
            <a:r>
              <a:rPr lang="it-IT" sz="2800" b="1"/>
              <a:t>nh:</a:t>
            </a:r>
            <a:endParaRPr lang="en-US" sz="2800"/>
          </a:p>
          <a:p>
            <a:r>
              <a:rPr lang="it-IT" sz="2800"/>
              <a:t>   </a:t>
            </a:r>
          </a:p>
          <a:p>
            <a:r>
              <a:rPr lang="it-IT" sz="2800"/>
              <a:t> 17 + 2    = .......          17 - 2 + 1 =........          10 – 8 + 14 =.......</a:t>
            </a:r>
            <a:endParaRPr lang="en-US" sz="2800"/>
          </a:p>
          <a:p>
            <a:r>
              <a:rPr lang="it-IT" sz="2800"/>
              <a:t>   </a:t>
            </a:r>
          </a:p>
          <a:p>
            <a:r>
              <a:rPr lang="it-IT" sz="2800"/>
              <a:t>16 - 2 -  2  = ......        16 – 5 + 4 = .......          18 +  0 -  8 = .......  </a:t>
            </a:r>
            <a:endParaRPr lang="en-US" sz="2800"/>
          </a:p>
        </p:txBody>
      </p:sp>
      <p:sp>
        <p:nvSpPr>
          <p:cNvPr id="5" name="Rectangle 4"/>
          <p:cNvSpPr/>
          <p:nvPr/>
        </p:nvSpPr>
        <p:spPr>
          <a:xfrm>
            <a:off x="1752600" y="1655620"/>
            <a:ext cx="685800" cy="523220"/>
          </a:xfrm>
          <a:prstGeom prst="rect">
            <a:avLst/>
          </a:prstGeom>
        </p:spPr>
        <p:txBody>
          <a:bodyPr wrap="square">
            <a:spAutoFit/>
          </a:bodyPr>
          <a:lstStyle/>
          <a:p>
            <a:r>
              <a:rPr lang="en-US" sz="2800" b="1">
                <a:solidFill>
                  <a:srgbClr val="C00000"/>
                </a:solidFill>
              </a:rPr>
              <a:t>19</a:t>
            </a:r>
            <a:endParaRPr lang="en-US" sz="2800">
              <a:solidFill>
                <a:srgbClr val="C00000"/>
              </a:solidFill>
            </a:endParaRPr>
          </a:p>
        </p:txBody>
      </p:sp>
      <p:sp>
        <p:nvSpPr>
          <p:cNvPr id="6" name="Rectangle 5"/>
          <p:cNvSpPr/>
          <p:nvPr/>
        </p:nvSpPr>
        <p:spPr>
          <a:xfrm>
            <a:off x="4800600" y="1655620"/>
            <a:ext cx="685800" cy="523220"/>
          </a:xfrm>
          <a:prstGeom prst="rect">
            <a:avLst/>
          </a:prstGeom>
        </p:spPr>
        <p:txBody>
          <a:bodyPr wrap="square">
            <a:spAutoFit/>
          </a:bodyPr>
          <a:lstStyle/>
          <a:p>
            <a:r>
              <a:rPr lang="en-US" sz="2800" b="1">
                <a:solidFill>
                  <a:srgbClr val="C00000"/>
                </a:solidFill>
              </a:rPr>
              <a:t>16</a:t>
            </a:r>
            <a:endParaRPr lang="en-US" sz="2800">
              <a:solidFill>
                <a:srgbClr val="C00000"/>
              </a:solidFill>
            </a:endParaRPr>
          </a:p>
        </p:txBody>
      </p:sp>
      <p:sp>
        <p:nvSpPr>
          <p:cNvPr id="7" name="Rectangle 6"/>
          <p:cNvSpPr/>
          <p:nvPr/>
        </p:nvSpPr>
        <p:spPr>
          <a:xfrm>
            <a:off x="1905000" y="2514600"/>
            <a:ext cx="685800" cy="523220"/>
          </a:xfrm>
          <a:prstGeom prst="rect">
            <a:avLst/>
          </a:prstGeom>
        </p:spPr>
        <p:txBody>
          <a:bodyPr wrap="square">
            <a:spAutoFit/>
          </a:bodyPr>
          <a:lstStyle/>
          <a:p>
            <a:r>
              <a:rPr lang="en-US" sz="2800" b="1">
                <a:solidFill>
                  <a:srgbClr val="C00000"/>
                </a:solidFill>
              </a:rPr>
              <a:t>12</a:t>
            </a:r>
            <a:endParaRPr lang="en-US" sz="2800">
              <a:solidFill>
                <a:srgbClr val="C00000"/>
              </a:solidFill>
            </a:endParaRPr>
          </a:p>
        </p:txBody>
      </p:sp>
      <p:sp>
        <p:nvSpPr>
          <p:cNvPr id="8" name="Rectangle 7"/>
          <p:cNvSpPr/>
          <p:nvPr/>
        </p:nvSpPr>
        <p:spPr>
          <a:xfrm>
            <a:off x="4835236" y="2521530"/>
            <a:ext cx="685800" cy="523220"/>
          </a:xfrm>
          <a:prstGeom prst="rect">
            <a:avLst/>
          </a:prstGeom>
        </p:spPr>
        <p:txBody>
          <a:bodyPr wrap="square">
            <a:spAutoFit/>
          </a:bodyPr>
          <a:lstStyle/>
          <a:p>
            <a:r>
              <a:rPr lang="en-US" sz="2800" b="1">
                <a:solidFill>
                  <a:srgbClr val="C00000"/>
                </a:solidFill>
              </a:rPr>
              <a:t>15</a:t>
            </a:r>
            <a:endParaRPr lang="en-US" sz="2800">
              <a:solidFill>
                <a:srgbClr val="C00000"/>
              </a:solidFill>
            </a:endParaRPr>
          </a:p>
        </p:txBody>
      </p:sp>
      <p:sp>
        <p:nvSpPr>
          <p:cNvPr id="9" name="Rectangle 8"/>
          <p:cNvSpPr/>
          <p:nvPr/>
        </p:nvSpPr>
        <p:spPr>
          <a:xfrm>
            <a:off x="8153400" y="1627910"/>
            <a:ext cx="685800" cy="523220"/>
          </a:xfrm>
          <a:prstGeom prst="rect">
            <a:avLst/>
          </a:prstGeom>
        </p:spPr>
        <p:txBody>
          <a:bodyPr wrap="square">
            <a:spAutoFit/>
          </a:bodyPr>
          <a:lstStyle/>
          <a:p>
            <a:r>
              <a:rPr lang="en-US" sz="2800" b="1">
                <a:solidFill>
                  <a:srgbClr val="C00000"/>
                </a:solidFill>
              </a:rPr>
              <a:t>16</a:t>
            </a:r>
            <a:endParaRPr lang="en-US" sz="2800">
              <a:solidFill>
                <a:srgbClr val="C00000"/>
              </a:solidFill>
            </a:endParaRPr>
          </a:p>
        </p:txBody>
      </p:sp>
      <p:sp>
        <p:nvSpPr>
          <p:cNvPr id="10" name="Rectangle 9"/>
          <p:cNvSpPr/>
          <p:nvPr/>
        </p:nvSpPr>
        <p:spPr>
          <a:xfrm>
            <a:off x="8153400" y="2500745"/>
            <a:ext cx="685800" cy="523220"/>
          </a:xfrm>
          <a:prstGeom prst="rect">
            <a:avLst/>
          </a:prstGeom>
        </p:spPr>
        <p:txBody>
          <a:bodyPr wrap="square">
            <a:spAutoFit/>
          </a:bodyPr>
          <a:lstStyle/>
          <a:p>
            <a:r>
              <a:rPr lang="en-US" sz="2800" b="1">
                <a:solidFill>
                  <a:srgbClr val="C00000"/>
                </a:solidFill>
              </a:rPr>
              <a:t>10</a:t>
            </a:r>
            <a:endParaRPr lang="en-US" sz="2800">
              <a:solidFill>
                <a:srgbClr val="C00000"/>
              </a:solidFill>
            </a:endParaRPr>
          </a:p>
        </p:txBody>
      </p:sp>
      <p:sp>
        <p:nvSpPr>
          <p:cNvPr id="11" name="Rectangle 10"/>
          <p:cNvSpPr/>
          <p:nvPr/>
        </p:nvSpPr>
        <p:spPr>
          <a:xfrm>
            <a:off x="1219200" y="4048780"/>
            <a:ext cx="5029200" cy="1384995"/>
          </a:xfrm>
          <a:prstGeom prst="rect">
            <a:avLst/>
          </a:prstGeom>
        </p:spPr>
        <p:txBody>
          <a:bodyPr wrap="square">
            <a:spAutoFit/>
          </a:bodyPr>
          <a:lstStyle/>
          <a:p>
            <a:r>
              <a:rPr lang="it-IT" sz="2800"/>
              <a:t>Cách thực hiện: </a:t>
            </a:r>
          </a:p>
          <a:p>
            <a:endParaRPr lang="it-IT" sz="2800"/>
          </a:p>
          <a:p>
            <a:r>
              <a:rPr lang="it-IT" sz="2800"/>
              <a:t>17 - 2 + 1 =</a:t>
            </a:r>
            <a:endParaRPr lang="en-US" sz="2800">
              <a:solidFill>
                <a:srgbClr val="C00000"/>
              </a:solidFill>
            </a:endParaRPr>
          </a:p>
        </p:txBody>
      </p:sp>
      <p:sp>
        <p:nvSpPr>
          <p:cNvPr id="12" name="Left Brace 11"/>
          <p:cNvSpPr/>
          <p:nvPr/>
        </p:nvSpPr>
        <p:spPr>
          <a:xfrm rot="16200000">
            <a:off x="1582021" y="5071824"/>
            <a:ext cx="303060" cy="723899"/>
          </a:xfrm>
          <a:prstGeom prst="lef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ectangle 12"/>
          <p:cNvSpPr/>
          <p:nvPr/>
        </p:nvSpPr>
        <p:spPr>
          <a:xfrm>
            <a:off x="1357746" y="5486400"/>
            <a:ext cx="685800" cy="523220"/>
          </a:xfrm>
          <a:prstGeom prst="rect">
            <a:avLst/>
          </a:prstGeom>
        </p:spPr>
        <p:txBody>
          <a:bodyPr wrap="square">
            <a:spAutoFit/>
          </a:bodyPr>
          <a:lstStyle/>
          <a:p>
            <a:r>
              <a:rPr lang="en-US" sz="2800" b="1">
                <a:solidFill>
                  <a:srgbClr val="C00000"/>
                </a:solidFill>
              </a:rPr>
              <a:t>15</a:t>
            </a:r>
            <a:endParaRPr lang="en-US" sz="2800">
              <a:solidFill>
                <a:srgbClr val="C00000"/>
              </a:solidFill>
            </a:endParaRPr>
          </a:p>
        </p:txBody>
      </p:sp>
      <p:sp>
        <p:nvSpPr>
          <p:cNvPr id="14" name="Rectangle 13"/>
          <p:cNvSpPr/>
          <p:nvPr/>
        </p:nvSpPr>
        <p:spPr>
          <a:xfrm>
            <a:off x="2971800" y="4910553"/>
            <a:ext cx="685800" cy="523220"/>
          </a:xfrm>
          <a:prstGeom prst="rect">
            <a:avLst/>
          </a:prstGeom>
        </p:spPr>
        <p:txBody>
          <a:bodyPr wrap="square">
            <a:spAutoFit/>
          </a:bodyPr>
          <a:lstStyle/>
          <a:p>
            <a:r>
              <a:rPr lang="en-US" sz="2800" b="1">
                <a:solidFill>
                  <a:srgbClr val="C00000"/>
                </a:solidFill>
              </a:rPr>
              <a:t>16</a:t>
            </a:r>
            <a:endParaRPr lang="en-US" sz="2800">
              <a:solidFill>
                <a:srgbClr val="C00000"/>
              </a:solidFill>
            </a:endParaRPr>
          </a:p>
        </p:txBody>
      </p:sp>
    </p:spTree>
    <p:extLst>
      <p:ext uri="{BB962C8B-B14F-4D97-AF65-F5344CB8AC3E}">
        <p14:creationId xmlns:p14="http://schemas.microsoft.com/office/powerpoint/2010/main" val="402975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animBg="1"/>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320E141-34A6-41F2-B05D-C3E2FF231D4A}"/>
              </a:ext>
            </a:extLst>
          </p:cNvPr>
          <p:cNvSpPr>
            <a:spLocks noGrp="1"/>
          </p:cNvSpPr>
          <p:nvPr>
            <p:ph type="title"/>
          </p:nvPr>
        </p:nvSpPr>
        <p:spPr/>
        <p:txBody>
          <a:bodyPr/>
          <a:lstStyle/>
          <a:p>
            <a:r>
              <a:rPr lang="en-US" dirty="0"/>
              <a:t>ĐỌC HIỂU</a:t>
            </a:r>
          </a:p>
        </p:txBody>
      </p:sp>
      <p:sp>
        <p:nvSpPr>
          <p:cNvPr id="3" name="Chỗ dành sẵn cho Nội dung 2">
            <a:extLst>
              <a:ext uri="{FF2B5EF4-FFF2-40B4-BE49-F238E27FC236}">
                <a16:creationId xmlns:a16="http://schemas.microsoft.com/office/drawing/2014/main" id="{B72F7C2D-4350-4BC7-81A0-9CEEFB970240}"/>
              </a:ext>
            </a:extLst>
          </p:cNvPr>
          <p:cNvSpPr>
            <a:spLocks noGrp="1"/>
          </p:cNvSpPr>
          <p:nvPr>
            <p:ph idx="1"/>
          </p:nvPr>
        </p:nvSpPr>
        <p:spPr>
          <a:xfrm>
            <a:off x="228600" y="1600200"/>
            <a:ext cx="8686800" cy="4525963"/>
          </a:xfrm>
        </p:spPr>
        <p:txBody>
          <a:bodyPr>
            <a:normAutofit/>
          </a:bodyPr>
          <a:lstStyle/>
          <a:p>
            <a:pPr marL="0" indent="0" algn="ctr">
              <a:buNone/>
            </a:pPr>
            <a:r>
              <a:rPr lang="vi-VN" b="1" dirty="0" err="1"/>
              <a:t>Bình</a:t>
            </a:r>
            <a:r>
              <a:rPr lang="vi-VN" b="1" dirty="0"/>
              <a:t> minh trong </a:t>
            </a:r>
            <a:r>
              <a:rPr lang="vi-VN" b="1" dirty="0" err="1"/>
              <a:t>vườn</a:t>
            </a:r>
            <a:endParaRPr lang="en-US" b="1" dirty="0"/>
          </a:p>
          <a:p>
            <a:pPr marL="0" indent="0" algn="just">
              <a:buNone/>
            </a:pPr>
            <a:r>
              <a:rPr lang="it-IT" dirty="0"/>
              <a:t>    Có tiếng chim hót véo von ở đầu v</a:t>
            </a:r>
            <a:r>
              <a:rPr lang="en-US" dirty="0"/>
              <a:t>ư</a:t>
            </a:r>
            <a:r>
              <a:rPr lang="vi-VN" dirty="0" err="1"/>
              <a:t>ờn</a:t>
            </a:r>
            <a:r>
              <a:rPr lang="vi-VN" dirty="0"/>
              <a:t>, </a:t>
            </a:r>
            <a:r>
              <a:rPr lang="vi-VN" dirty="0" err="1"/>
              <a:t>tiếng</a:t>
            </a:r>
            <a:r>
              <a:rPr lang="vi-VN" dirty="0"/>
              <a:t> chim </a:t>
            </a:r>
            <a:r>
              <a:rPr lang="vi-VN" dirty="0" err="1"/>
              <a:t>hót</a:t>
            </a:r>
            <a:r>
              <a:rPr lang="vi-VN" dirty="0"/>
              <a:t> trong </a:t>
            </a:r>
            <a:r>
              <a:rPr lang="vi-VN" dirty="0" err="1"/>
              <a:t>trẻo</a:t>
            </a:r>
            <a:r>
              <a:rPr lang="vi-VN" dirty="0"/>
              <a:t> ngây thơ </a:t>
            </a:r>
            <a:r>
              <a:rPr lang="vi-VN" dirty="0" err="1"/>
              <a:t>ấy</a:t>
            </a:r>
            <a:r>
              <a:rPr lang="vi-VN" dirty="0"/>
              <a:t> </a:t>
            </a:r>
            <a:r>
              <a:rPr lang="vi-VN" dirty="0" err="1"/>
              <a:t>làm</a:t>
            </a:r>
            <a:r>
              <a:rPr lang="vi-VN" dirty="0"/>
              <a:t> tôi </a:t>
            </a:r>
            <a:r>
              <a:rPr lang="vi-VN" dirty="0" err="1"/>
              <a:t>bừng</a:t>
            </a:r>
            <a:r>
              <a:rPr lang="vi-VN" dirty="0"/>
              <a:t> </a:t>
            </a:r>
            <a:r>
              <a:rPr lang="vi-VN" dirty="0" err="1"/>
              <a:t>tỉnh</a:t>
            </a:r>
            <a:r>
              <a:rPr lang="vi-VN" dirty="0"/>
              <a:t> </a:t>
            </a:r>
            <a:r>
              <a:rPr lang="vi-VN" dirty="0" err="1"/>
              <a:t>giấc</a:t>
            </a:r>
            <a:r>
              <a:rPr lang="vi-VN" dirty="0"/>
              <a:t>. Tôi chui ra </a:t>
            </a:r>
            <a:r>
              <a:rPr lang="vi-VN" dirty="0" err="1"/>
              <a:t>khỏi</a:t>
            </a:r>
            <a:r>
              <a:rPr lang="vi-VN" dirty="0"/>
              <a:t> </a:t>
            </a:r>
            <a:r>
              <a:rPr lang="vi-VN" dirty="0" err="1"/>
              <a:t>màn</a:t>
            </a:r>
            <a:r>
              <a:rPr lang="vi-VN" dirty="0"/>
              <a:t>, </a:t>
            </a:r>
            <a:r>
              <a:rPr lang="vi-VN" dirty="0" err="1"/>
              <a:t>bước</a:t>
            </a:r>
            <a:r>
              <a:rPr lang="vi-VN" dirty="0"/>
              <a:t> ra </a:t>
            </a:r>
            <a:r>
              <a:rPr lang="vi-VN" dirty="0" err="1"/>
              <a:t>vườn</a:t>
            </a:r>
            <a:r>
              <a:rPr lang="vi-VN" dirty="0"/>
              <a:t> </a:t>
            </a:r>
            <a:r>
              <a:rPr lang="vi-VN" dirty="0" err="1"/>
              <a:t>và</a:t>
            </a:r>
            <a:r>
              <a:rPr lang="vi-VN" dirty="0"/>
              <a:t> </a:t>
            </a:r>
            <a:r>
              <a:rPr lang="vi-VN" dirty="0" err="1"/>
              <a:t>hít</a:t>
            </a:r>
            <a:r>
              <a:rPr lang="vi-VN" dirty="0"/>
              <a:t> </a:t>
            </a:r>
            <a:r>
              <a:rPr lang="vi-VN" dirty="0" err="1"/>
              <a:t>thở</a:t>
            </a:r>
            <a:r>
              <a:rPr lang="vi-VN" dirty="0"/>
              <a:t> không </a:t>
            </a:r>
            <a:r>
              <a:rPr lang="vi-VN" dirty="0" err="1"/>
              <a:t>khí</a:t>
            </a:r>
            <a:r>
              <a:rPr lang="vi-VN" dirty="0"/>
              <a:t> trong </a:t>
            </a:r>
            <a:r>
              <a:rPr lang="vi-VN" dirty="0" err="1"/>
              <a:t>lành</a:t>
            </a:r>
            <a:r>
              <a:rPr lang="vi-VN" dirty="0"/>
              <a:t> </a:t>
            </a:r>
            <a:r>
              <a:rPr lang="vi-VN" dirty="0" err="1"/>
              <a:t>của</a:t>
            </a:r>
            <a:r>
              <a:rPr lang="vi-VN" dirty="0"/>
              <a:t> </a:t>
            </a:r>
            <a:r>
              <a:rPr lang="vi-VN" dirty="0" err="1"/>
              <a:t>buổi</a:t>
            </a:r>
            <a:r>
              <a:rPr lang="vi-VN" dirty="0"/>
              <a:t> </a:t>
            </a:r>
            <a:r>
              <a:rPr lang="vi-VN" dirty="0" err="1"/>
              <a:t>sớm</a:t>
            </a:r>
            <a:r>
              <a:rPr lang="vi-VN" dirty="0"/>
              <a:t> mai. Tôi </a:t>
            </a:r>
            <a:r>
              <a:rPr lang="vi-VN" dirty="0" err="1"/>
              <a:t>chợt</a:t>
            </a:r>
            <a:r>
              <a:rPr lang="vi-VN" dirty="0"/>
              <a:t> </a:t>
            </a:r>
            <a:r>
              <a:rPr lang="vi-VN" dirty="0" err="1"/>
              <a:t>nhận</a:t>
            </a:r>
            <a:r>
              <a:rPr lang="vi-VN" dirty="0"/>
              <a:t> ra </a:t>
            </a:r>
            <a:r>
              <a:rPr lang="vi-VN" dirty="0" err="1"/>
              <a:t>mảnh</a:t>
            </a:r>
            <a:r>
              <a:rPr lang="vi-VN" dirty="0"/>
              <a:t> </a:t>
            </a:r>
            <a:r>
              <a:rPr lang="vi-VN" dirty="0" err="1"/>
              <a:t>vườn</a:t>
            </a:r>
            <a:r>
              <a:rPr lang="vi-VN" dirty="0"/>
              <a:t> </a:t>
            </a:r>
            <a:r>
              <a:rPr lang="vi-VN" dirty="0" err="1"/>
              <a:t>nhở</a:t>
            </a:r>
            <a:r>
              <a:rPr lang="vi-VN" dirty="0"/>
              <a:t> </a:t>
            </a:r>
            <a:r>
              <a:rPr lang="vi-VN" dirty="0" err="1"/>
              <a:t>nhà</a:t>
            </a:r>
            <a:r>
              <a:rPr lang="vi-VN" dirty="0"/>
              <a:t> </a:t>
            </a:r>
            <a:r>
              <a:rPr lang="vi-VN" dirty="0" err="1"/>
              <a:t>mình</a:t>
            </a:r>
            <a:r>
              <a:rPr lang="vi-VN" dirty="0"/>
              <a:t> hôm nay </a:t>
            </a:r>
            <a:r>
              <a:rPr lang="vi-VN" dirty="0" err="1"/>
              <a:t>mới</a:t>
            </a:r>
            <a:r>
              <a:rPr lang="vi-VN" dirty="0"/>
              <a:t> </a:t>
            </a:r>
            <a:r>
              <a:rPr lang="vi-VN" dirty="0" err="1"/>
              <a:t>đẹp</a:t>
            </a:r>
            <a:r>
              <a:rPr lang="vi-VN" dirty="0"/>
              <a:t> </a:t>
            </a:r>
            <a:r>
              <a:rPr lang="vi-VN" dirty="0" err="1"/>
              <a:t>làm</a:t>
            </a:r>
            <a:r>
              <a:rPr lang="vi-VN" dirty="0"/>
              <a:t> sao!</a:t>
            </a:r>
            <a:endParaRPr lang="en-US" dirty="0"/>
          </a:p>
          <a:p>
            <a:pPr marL="0" indent="0" algn="ctr">
              <a:buNone/>
            </a:pPr>
            <a:r>
              <a:rPr lang="en-US"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 Theo Trần Thu Hà)</a:t>
            </a:r>
            <a:endParaRPr lang="en-US" dirty="0">
              <a:latin typeface="Times New Roman" panose="02020603050405020304" pitchFamily="18" charset="0"/>
              <a:cs typeface="Times New Roman" panose="02020603050405020304" pitchFamily="18" charset="0"/>
            </a:endParaRPr>
          </a:p>
        </p:txBody>
      </p:sp>
      <p:sp>
        <p:nvSpPr>
          <p:cNvPr id="4" name="Rectangle 11">
            <a:extLst>
              <a:ext uri="{FF2B5EF4-FFF2-40B4-BE49-F238E27FC236}">
                <a16:creationId xmlns:a16="http://schemas.microsoft.com/office/drawing/2014/main" id="{C5BC6F2E-DB4B-4508-B2C5-B809D137C717}"/>
              </a:ext>
            </a:extLst>
          </p:cNvPr>
          <p:cNvSpPr/>
          <p:nvPr/>
        </p:nvSpPr>
        <p:spPr>
          <a:xfrm>
            <a:off x="422562" y="363159"/>
            <a:ext cx="1406238" cy="461665"/>
          </a:xfrm>
          <a:prstGeom prst="rect">
            <a:avLst/>
          </a:prstGeom>
        </p:spPr>
        <p:txBody>
          <a:bodyPr wrap="square">
            <a:spAutoFit/>
          </a:bodyPr>
          <a:lstStyle/>
          <a:p>
            <a:r>
              <a:rPr lang="en-US" sz="2400" b="1" dirty="0">
                <a:solidFill>
                  <a:srgbClr val="C00000"/>
                </a:solidFill>
              </a:rPr>
              <a:t>TIẾT  2</a:t>
            </a:r>
          </a:p>
        </p:txBody>
      </p:sp>
    </p:spTree>
    <p:extLst>
      <p:ext uri="{BB962C8B-B14F-4D97-AF65-F5344CB8AC3E}">
        <p14:creationId xmlns:p14="http://schemas.microsoft.com/office/powerpoint/2010/main" val="8661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hỗ dành sẵn cho Nội dung 2">
            <a:extLst>
              <a:ext uri="{FF2B5EF4-FFF2-40B4-BE49-F238E27FC236}">
                <a16:creationId xmlns:a16="http://schemas.microsoft.com/office/drawing/2014/main" id="{1C054B82-375E-4F2B-AEC4-08DB66C50F76}"/>
              </a:ext>
            </a:extLst>
          </p:cNvPr>
          <p:cNvSpPr>
            <a:spLocks noGrp="1"/>
          </p:cNvSpPr>
          <p:nvPr>
            <p:ph idx="1"/>
          </p:nvPr>
        </p:nvSpPr>
        <p:spPr>
          <a:xfrm>
            <a:off x="228600" y="381000"/>
            <a:ext cx="8763000" cy="6324600"/>
          </a:xfrm>
        </p:spPr>
        <p:txBody>
          <a:bodyPr>
            <a:normAutofit fontScale="85000" lnSpcReduction="20000"/>
          </a:bodyPr>
          <a:lstStyle/>
          <a:p>
            <a:pPr marL="0" lvl="0" indent="0">
              <a:buNone/>
            </a:pPr>
            <a:r>
              <a:rPr lang="it-IT" dirty="0"/>
              <a:t>      Khoanh vào chữ cái trước ý trả lời đúng:</a:t>
            </a:r>
          </a:p>
          <a:p>
            <a:pPr marL="0" lvl="0" indent="0">
              <a:buNone/>
            </a:pPr>
            <a:endParaRPr lang="en-US" sz="1600" dirty="0"/>
          </a:p>
          <a:p>
            <a:pPr marL="0" indent="0">
              <a:buNone/>
            </a:pPr>
            <a:r>
              <a:rPr lang="it-IT" b="1" i="1" dirty="0"/>
              <a:t>Câu 1</a:t>
            </a:r>
            <a:r>
              <a:rPr lang="it-IT" b="1" dirty="0"/>
              <a:t>:</a:t>
            </a:r>
            <a:r>
              <a:rPr lang="it-IT" dirty="0"/>
              <a:t> Âm thanh gì trong vườn làm cho bạn nhỏ tỉnh giấc?</a:t>
            </a:r>
            <a:endParaRPr lang="en-US" dirty="0"/>
          </a:p>
          <a:p>
            <a:pPr marL="0" lvl="0" indent="0">
              <a:buNone/>
            </a:pPr>
            <a:r>
              <a:rPr lang="it-IT" dirty="0"/>
              <a:t>a. Tiếng đàn gà rủ nhau đi kiếm mồi</a:t>
            </a:r>
            <a:endParaRPr lang="en-US" dirty="0"/>
          </a:p>
          <a:p>
            <a:pPr marL="0" lvl="0" indent="0">
              <a:buNone/>
            </a:pPr>
            <a:r>
              <a:rPr lang="it-IT" dirty="0"/>
              <a:t>b. Tiếng chim hót véo von</a:t>
            </a:r>
            <a:endParaRPr lang="en-US" dirty="0"/>
          </a:p>
          <a:p>
            <a:pPr marL="0" lvl="0" indent="0">
              <a:buNone/>
            </a:pPr>
            <a:r>
              <a:rPr lang="it-IT" dirty="0"/>
              <a:t>c. Tiếng cành cây vặn mình trong gió</a:t>
            </a:r>
          </a:p>
          <a:p>
            <a:pPr marL="0" lvl="0" indent="0">
              <a:buNone/>
            </a:pPr>
            <a:endParaRPr lang="en-US" sz="1800" dirty="0"/>
          </a:p>
          <a:p>
            <a:pPr marL="0" indent="0">
              <a:buNone/>
            </a:pPr>
            <a:r>
              <a:rPr lang="it-IT" b="1" i="1" dirty="0"/>
              <a:t>Câu 2:</a:t>
            </a:r>
            <a:r>
              <a:rPr lang="it-IT" dirty="0"/>
              <a:t> Cảnh vật trong vườn được tả vào buổi nào trong ngày?</a:t>
            </a:r>
            <a:endParaRPr lang="en-US" dirty="0"/>
          </a:p>
          <a:p>
            <a:pPr marL="0" lvl="0" indent="0">
              <a:buNone/>
            </a:pPr>
            <a:r>
              <a:rPr lang="it-IT" dirty="0"/>
              <a:t>a. Chiều tối</a:t>
            </a:r>
            <a:endParaRPr lang="en-US" dirty="0"/>
          </a:p>
          <a:p>
            <a:pPr marL="0" lvl="0" indent="0">
              <a:buNone/>
            </a:pPr>
            <a:r>
              <a:rPr lang="it-IT" dirty="0"/>
              <a:t>b. Giữa trưa</a:t>
            </a:r>
            <a:endParaRPr lang="en-US" dirty="0"/>
          </a:p>
          <a:p>
            <a:pPr marL="0" lvl="0" indent="0">
              <a:buNone/>
            </a:pPr>
            <a:r>
              <a:rPr lang="it-IT" dirty="0"/>
              <a:t>c. Sáng sớm</a:t>
            </a:r>
          </a:p>
          <a:p>
            <a:pPr marL="0" lvl="0" indent="0">
              <a:buNone/>
            </a:pPr>
            <a:endParaRPr lang="en-US" sz="1800" dirty="0"/>
          </a:p>
          <a:p>
            <a:pPr marL="0" indent="0">
              <a:buNone/>
            </a:pPr>
            <a:r>
              <a:rPr lang="it-IT" b="1" i="1" dirty="0"/>
              <a:t>Câu 3:</a:t>
            </a:r>
            <a:r>
              <a:rPr lang="it-IT" dirty="0"/>
              <a:t> Bạn nhỏ chợt nhận ra điều gì khi ra vườn?</a:t>
            </a:r>
            <a:endParaRPr lang="en-US" dirty="0"/>
          </a:p>
          <a:p>
            <a:pPr marL="0" lvl="0" indent="0">
              <a:buNone/>
            </a:pPr>
            <a:r>
              <a:rPr lang="it-IT" dirty="0"/>
              <a:t>a. Mảnh vườn nhỏ hôm nay mới đẹp làm sao</a:t>
            </a:r>
            <a:endParaRPr lang="en-US" dirty="0"/>
          </a:p>
          <a:p>
            <a:pPr marL="0" lvl="0" indent="0">
              <a:buNone/>
            </a:pPr>
            <a:r>
              <a:rPr lang="it-IT" dirty="0"/>
              <a:t>b. Tiếng chim hót thật vui tai</a:t>
            </a:r>
            <a:endParaRPr lang="en-US" dirty="0"/>
          </a:p>
          <a:p>
            <a:pPr marL="0" lvl="0" indent="0">
              <a:buNone/>
            </a:pPr>
            <a:r>
              <a:rPr lang="it-IT" dirty="0"/>
              <a:t>c. Buổi sáng, không khí thật trong lành </a:t>
            </a:r>
            <a:endParaRPr lang="en-US" dirty="0"/>
          </a:p>
          <a:p>
            <a:endParaRPr lang="en-US" dirty="0"/>
          </a:p>
        </p:txBody>
      </p:sp>
    </p:spTree>
    <p:extLst>
      <p:ext uri="{BB962C8B-B14F-4D97-AF65-F5344CB8AC3E}">
        <p14:creationId xmlns:p14="http://schemas.microsoft.com/office/powerpoint/2010/main" val="175656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ình Bầu dục 1">
            <a:extLst>
              <a:ext uri="{FF2B5EF4-FFF2-40B4-BE49-F238E27FC236}">
                <a16:creationId xmlns:a16="http://schemas.microsoft.com/office/drawing/2014/main" id="{9F153BFF-0C64-42D9-A02A-8E1997E30235}"/>
              </a:ext>
            </a:extLst>
          </p:cNvPr>
          <p:cNvSpPr/>
          <p:nvPr/>
        </p:nvSpPr>
        <p:spPr>
          <a:xfrm>
            <a:off x="152400" y="1676400"/>
            <a:ext cx="457200" cy="533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Hình Bầu dục 4">
            <a:extLst>
              <a:ext uri="{FF2B5EF4-FFF2-40B4-BE49-F238E27FC236}">
                <a16:creationId xmlns:a16="http://schemas.microsoft.com/office/drawing/2014/main" id="{6BD0252E-1094-4000-ACBF-69FB84DDA352}"/>
              </a:ext>
            </a:extLst>
          </p:cNvPr>
          <p:cNvSpPr/>
          <p:nvPr/>
        </p:nvSpPr>
        <p:spPr>
          <a:xfrm>
            <a:off x="152400" y="4631961"/>
            <a:ext cx="457200" cy="55900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Hình Bầu dục 3">
            <a:extLst>
              <a:ext uri="{FF2B5EF4-FFF2-40B4-BE49-F238E27FC236}">
                <a16:creationId xmlns:a16="http://schemas.microsoft.com/office/drawing/2014/main" id="{E40181FA-F016-4862-B8D6-9B043685AFE7}"/>
              </a:ext>
            </a:extLst>
          </p:cNvPr>
          <p:cNvSpPr/>
          <p:nvPr/>
        </p:nvSpPr>
        <p:spPr>
          <a:xfrm>
            <a:off x="152400" y="3676338"/>
            <a:ext cx="457200" cy="533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Chỗ dành sẵn cho Nội dung 2">
            <a:extLst>
              <a:ext uri="{FF2B5EF4-FFF2-40B4-BE49-F238E27FC236}">
                <a16:creationId xmlns:a16="http://schemas.microsoft.com/office/drawing/2014/main" id="{1C054B82-375E-4F2B-AEC4-08DB66C50F76}"/>
              </a:ext>
            </a:extLst>
          </p:cNvPr>
          <p:cNvSpPr>
            <a:spLocks noGrp="1"/>
          </p:cNvSpPr>
          <p:nvPr>
            <p:ph idx="1"/>
          </p:nvPr>
        </p:nvSpPr>
        <p:spPr>
          <a:xfrm>
            <a:off x="228600" y="381000"/>
            <a:ext cx="8763000" cy="6324600"/>
          </a:xfrm>
        </p:spPr>
        <p:txBody>
          <a:bodyPr>
            <a:normAutofit fontScale="85000" lnSpcReduction="20000"/>
          </a:bodyPr>
          <a:lstStyle/>
          <a:p>
            <a:pPr marL="0" lvl="0" indent="0">
              <a:buNone/>
            </a:pPr>
            <a:r>
              <a:rPr lang="it-IT" dirty="0"/>
              <a:t>      Khoanh vào chữ cái trước ý trả lời đúng:</a:t>
            </a:r>
          </a:p>
          <a:p>
            <a:pPr marL="0" lvl="0" indent="0">
              <a:buNone/>
            </a:pPr>
            <a:endParaRPr lang="en-US" sz="1600" dirty="0"/>
          </a:p>
          <a:p>
            <a:pPr marL="0" indent="0">
              <a:buNone/>
            </a:pPr>
            <a:r>
              <a:rPr lang="it-IT" b="1" i="1" dirty="0"/>
              <a:t>Câu 1</a:t>
            </a:r>
            <a:r>
              <a:rPr lang="it-IT" b="1" dirty="0"/>
              <a:t>:</a:t>
            </a:r>
            <a:r>
              <a:rPr lang="it-IT" dirty="0"/>
              <a:t> Âm thanh gì trong vườn làm cho bạn nhỏ tỉnh giấc?</a:t>
            </a:r>
            <a:endParaRPr lang="en-US" dirty="0"/>
          </a:p>
          <a:p>
            <a:pPr marL="0" lvl="0" indent="0">
              <a:buNone/>
            </a:pPr>
            <a:r>
              <a:rPr lang="it-IT" dirty="0"/>
              <a:t>a. Tiếng đàn gà rủ nhau đi kiếm mồi</a:t>
            </a:r>
            <a:endParaRPr lang="en-US" dirty="0"/>
          </a:p>
          <a:p>
            <a:pPr marL="0" lvl="0" indent="0">
              <a:buNone/>
            </a:pPr>
            <a:r>
              <a:rPr lang="it-IT" dirty="0"/>
              <a:t>b. Tiếng chim hót véo von</a:t>
            </a:r>
            <a:endParaRPr lang="en-US" dirty="0"/>
          </a:p>
          <a:p>
            <a:pPr marL="0" lvl="0" indent="0">
              <a:buNone/>
            </a:pPr>
            <a:r>
              <a:rPr lang="it-IT" dirty="0"/>
              <a:t>c. Tiếng cành cây vặn mình trong gió</a:t>
            </a:r>
          </a:p>
          <a:p>
            <a:pPr marL="0" lvl="0" indent="0">
              <a:buNone/>
            </a:pPr>
            <a:endParaRPr lang="en-US" sz="1800" dirty="0"/>
          </a:p>
          <a:p>
            <a:pPr marL="0" indent="0">
              <a:buNone/>
            </a:pPr>
            <a:r>
              <a:rPr lang="it-IT" b="1" i="1" dirty="0"/>
              <a:t>Câu 2:</a:t>
            </a:r>
            <a:r>
              <a:rPr lang="it-IT" dirty="0"/>
              <a:t> Cảnh vật trong vườn được tả vào buổi nào trong ngày?</a:t>
            </a:r>
            <a:endParaRPr lang="en-US" dirty="0"/>
          </a:p>
          <a:p>
            <a:pPr marL="0" lvl="0" indent="0">
              <a:buNone/>
            </a:pPr>
            <a:r>
              <a:rPr lang="it-IT" dirty="0"/>
              <a:t>a. Chiều tối</a:t>
            </a:r>
            <a:endParaRPr lang="en-US" dirty="0"/>
          </a:p>
          <a:p>
            <a:pPr marL="0" lvl="0" indent="0">
              <a:buNone/>
            </a:pPr>
            <a:r>
              <a:rPr lang="it-IT" dirty="0"/>
              <a:t>b. Giữa trưa</a:t>
            </a:r>
            <a:endParaRPr lang="en-US" dirty="0"/>
          </a:p>
          <a:p>
            <a:pPr marL="0" lvl="0" indent="0">
              <a:buNone/>
            </a:pPr>
            <a:r>
              <a:rPr lang="it-IT" dirty="0"/>
              <a:t>c. Sáng sớm</a:t>
            </a:r>
          </a:p>
          <a:p>
            <a:pPr marL="0" lvl="0" indent="0">
              <a:buNone/>
            </a:pPr>
            <a:endParaRPr lang="en-US" sz="1800" dirty="0"/>
          </a:p>
          <a:p>
            <a:pPr marL="0" indent="0">
              <a:buNone/>
            </a:pPr>
            <a:r>
              <a:rPr lang="it-IT" b="1" i="1" dirty="0"/>
              <a:t>Câu 3:</a:t>
            </a:r>
            <a:r>
              <a:rPr lang="it-IT" dirty="0"/>
              <a:t> Bạn nhỏ chợt nhận ra điều gì khi ra vườn?</a:t>
            </a:r>
            <a:endParaRPr lang="en-US" dirty="0"/>
          </a:p>
          <a:p>
            <a:pPr marL="0" lvl="0" indent="0">
              <a:buNone/>
            </a:pPr>
            <a:r>
              <a:rPr lang="it-IT" dirty="0"/>
              <a:t>a. Mảnh vườn nhỏ hôm nay mới đẹp làm sao</a:t>
            </a:r>
            <a:endParaRPr lang="en-US" dirty="0"/>
          </a:p>
          <a:p>
            <a:pPr marL="0" lvl="0" indent="0">
              <a:buNone/>
            </a:pPr>
            <a:r>
              <a:rPr lang="it-IT" dirty="0"/>
              <a:t>b. Tiếng chim hót thật vui tai</a:t>
            </a:r>
            <a:endParaRPr lang="en-US" dirty="0"/>
          </a:p>
          <a:p>
            <a:pPr marL="0" lvl="0" indent="0">
              <a:buNone/>
            </a:pPr>
            <a:r>
              <a:rPr lang="it-IT" dirty="0"/>
              <a:t>c. Buổi sáng, không khí thật trong lành </a:t>
            </a:r>
            <a:endParaRPr lang="en-US" dirty="0"/>
          </a:p>
          <a:p>
            <a:endParaRPr lang="en-US" dirty="0"/>
          </a:p>
        </p:txBody>
      </p:sp>
    </p:spTree>
    <p:extLst>
      <p:ext uri="{BB962C8B-B14F-4D97-AF65-F5344CB8AC3E}">
        <p14:creationId xmlns:p14="http://schemas.microsoft.com/office/powerpoint/2010/main" val="1997179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909" y="587435"/>
            <a:ext cx="9144000" cy="2246769"/>
          </a:xfrm>
          <a:prstGeom prst="rect">
            <a:avLst/>
          </a:prstGeom>
        </p:spPr>
        <p:txBody>
          <a:bodyPr wrap="square">
            <a:spAutoFit/>
          </a:bodyPr>
          <a:lstStyle/>
          <a:p>
            <a:pPr marL="457200" indent="-457200">
              <a:buFont typeface="Arial" pitchFamily="34" charset="0"/>
              <a:buChar char="•"/>
            </a:pPr>
            <a:r>
              <a:rPr lang="it-IT" sz="2800" b="1" u="sng" dirty="0"/>
              <a:t>Bài 1 :</a:t>
            </a:r>
            <a:r>
              <a:rPr lang="it-IT" sz="2800" b="1" dirty="0"/>
              <a:t> Số?</a:t>
            </a:r>
          </a:p>
          <a:p>
            <a:pPr marL="457200" indent="-457200">
              <a:buFont typeface="Arial" pitchFamily="34" charset="0"/>
              <a:buChar char="•"/>
            </a:pPr>
            <a:endParaRPr lang="en-US" sz="2800" dirty="0"/>
          </a:p>
          <a:p>
            <a:r>
              <a:rPr lang="it-IT" sz="2800" dirty="0"/>
              <a:t>        16 - …... = 13             14 -  1 =.........                  16 = ......+ 0</a:t>
            </a:r>
          </a:p>
          <a:p>
            <a:endParaRPr lang="en-US" sz="2800" dirty="0"/>
          </a:p>
          <a:p>
            <a:r>
              <a:rPr lang="it-IT" sz="2800" dirty="0"/>
              <a:t>        10 + 6 = 6 + .....         11 + 8 =  .......                  12 + 5 = .......</a:t>
            </a:r>
            <a:endParaRPr lang="en-US" sz="2800" dirty="0"/>
          </a:p>
        </p:txBody>
      </p:sp>
      <p:sp>
        <p:nvSpPr>
          <p:cNvPr id="5" name="Rectangle 4"/>
          <p:cNvSpPr/>
          <p:nvPr/>
        </p:nvSpPr>
        <p:spPr>
          <a:xfrm>
            <a:off x="2434937" y="2286000"/>
            <a:ext cx="685800" cy="523220"/>
          </a:xfrm>
          <a:prstGeom prst="rect">
            <a:avLst/>
          </a:prstGeom>
        </p:spPr>
        <p:txBody>
          <a:bodyPr wrap="square">
            <a:spAutoFit/>
          </a:bodyPr>
          <a:lstStyle/>
          <a:p>
            <a:r>
              <a:rPr lang="en-US" sz="2800" b="1">
                <a:solidFill>
                  <a:srgbClr val="C00000"/>
                </a:solidFill>
              </a:rPr>
              <a:t> 10</a:t>
            </a:r>
            <a:endParaRPr lang="en-US" sz="2800">
              <a:solidFill>
                <a:srgbClr val="C00000"/>
              </a:solidFill>
            </a:endParaRPr>
          </a:p>
        </p:txBody>
      </p:sp>
      <p:sp>
        <p:nvSpPr>
          <p:cNvPr id="6" name="Rectangle 5"/>
          <p:cNvSpPr/>
          <p:nvPr/>
        </p:nvSpPr>
        <p:spPr>
          <a:xfrm>
            <a:off x="1295400" y="1427020"/>
            <a:ext cx="685800" cy="523220"/>
          </a:xfrm>
          <a:prstGeom prst="rect">
            <a:avLst/>
          </a:prstGeom>
        </p:spPr>
        <p:txBody>
          <a:bodyPr wrap="square">
            <a:spAutoFit/>
          </a:bodyPr>
          <a:lstStyle/>
          <a:p>
            <a:r>
              <a:rPr lang="en-US" sz="2800" b="1">
                <a:solidFill>
                  <a:srgbClr val="C00000"/>
                </a:solidFill>
              </a:rPr>
              <a:t> 3</a:t>
            </a:r>
            <a:endParaRPr lang="en-US" sz="2800">
              <a:solidFill>
                <a:srgbClr val="C00000"/>
              </a:solidFill>
            </a:endParaRPr>
          </a:p>
        </p:txBody>
      </p:sp>
      <p:sp>
        <p:nvSpPr>
          <p:cNvPr id="7" name="Rectangle 6"/>
          <p:cNvSpPr/>
          <p:nvPr/>
        </p:nvSpPr>
        <p:spPr>
          <a:xfrm>
            <a:off x="4953000" y="1399310"/>
            <a:ext cx="685800" cy="523220"/>
          </a:xfrm>
          <a:prstGeom prst="rect">
            <a:avLst/>
          </a:prstGeom>
        </p:spPr>
        <p:txBody>
          <a:bodyPr wrap="square">
            <a:spAutoFit/>
          </a:bodyPr>
          <a:lstStyle/>
          <a:p>
            <a:r>
              <a:rPr lang="en-US" sz="2800" b="1">
                <a:solidFill>
                  <a:srgbClr val="C00000"/>
                </a:solidFill>
              </a:rPr>
              <a:t> 13</a:t>
            </a:r>
            <a:endParaRPr lang="en-US" sz="2800">
              <a:solidFill>
                <a:srgbClr val="C00000"/>
              </a:solidFill>
            </a:endParaRPr>
          </a:p>
        </p:txBody>
      </p:sp>
      <p:sp>
        <p:nvSpPr>
          <p:cNvPr id="8" name="Rectangle 7"/>
          <p:cNvSpPr/>
          <p:nvPr/>
        </p:nvSpPr>
        <p:spPr>
          <a:xfrm>
            <a:off x="4953000" y="2258290"/>
            <a:ext cx="685800" cy="523220"/>
          </a:xfrm>
          <a:prstGeom prst="rect">
            <a:avLst/>
          </a:prstGeom>
        </p:spPr>
        <p:txBody>
          <a:bodyPr wrap="square">
            <a:spAutoFit/>
          </a:bodyPr>
          <a:lstStyle/>
          <a:p>
            <a:r>
              <a:rPr lang="en-US" sz="2800" b="1">
                <a:solidFill>
                  <a:srgbClr val="C00000"/>
                </a:solidFill>
              </a:rPr>
              <a:t> 19</a:t>
            </a:r>
            <a:endParaRPr lang="en-US" sz="2800">
              <a:solidFill>
                <a:srgbClr val="C00000"/>
              </a:solidFill>
            </a:endParaRPr>
          </a:p>
        </p:txBody>
      </p:sp>
      <p:sp>
        <p:nvSpPr>
          <p:cNvPr id="9" name="Rectangle 8"/>
          <p:cNvSpPr/>
          <p:nvPr/>
        </p:nvSpPr>
        <p:spPr>
          <a:xfrm>
            <a:off x="7696200" y="1429809"/>
            <a:ext cx="685800" cy="523220"/>
          </a:xfrm>
          <a:prstGeom prst="rect">
            <a:avLst/>
          </a:prstGeom>
        </p:spPr>
        <p:txBody>
          <a:bodyPr wrap="square">
            <a:spAutoFit/>
          </a:bodyPr>
          <a:lstStyle/>
          <a:p>
            <a:r>
              <a:rPr lang="en-US" sz="2800" b="1">
                <a:solidFill>
                  <a:srgbClr val="C00000"/>
                </a:solidFill>
              </a:rPr>
              <a:t> 16</a:t>
            </a:r>
            <a:endParaRPr lang="en-US" sz="2800">
              <a:solidFill>
                <a:srgbClr val="C00000"/>
              </a:solidFill>
            </a:endParaRPr>
          </a:p>
        </p:txBody>
      </p:sp>
      <p:sp>
        <p:nvSpPr>
          <p:cNvPr id="10" name="Rectangle 9"/>
          <p:cNvSpPr/>
          <p:nvPr/>
        </p:nvSpPr>
        <p:spPr>
          <a:xfrm>
            <a:off x="8354291" y="2258290"/>
            <a:ext cx="685800" cy="523220"/>
          </a:xfrm>
          <a:prstGeom prst="rect">
            <a:avLst/>
          </a:prstGeom>
        </p:spPr>
        <p:txBody>
          <a:bodyPr wrap="square">
            <a:spAutoFit/>
          </a:bodyPr>
          <a:lstStyle/>
          <a:p>
            <a:r>
              <a:rPr lang="en-US" sz="2800" b="1">
                <a:solidFill>
                  <a:srgbClr val="C00000"/>
                </a:solidFill>
              </a:rPr>
              <a:t> 17</a:t>
            </a:r>
            <a:endParaRPr lang="en-US" sz="2800">
              <a:solidFill>
                <a:srgbClr val="C00000"/>
              </a:solidFill>
            </a:endParaRPr>
          </a:p>
        </p:txBody>
      </p:sp>
      <p:sp>
        <p:nvSpPr>
          <p:cNvPr id="11" name="Rectangle 10"/>
          <p:cNvSpPr/>
          <p:nvPr/>
        </p:nvSpPr>
        <p:spPr>
          <a:xfrm>
            <a:off x="533400" y="3581400"/>
            <a:ext cx="7620000" cy="523220"/>
          </a:xfrm>
          <a:prstGeom prst="rect">
            <a:avLst/>
          </a:prstGeom>
        </p:spPr>
        <p:txBody>
          <a:bodyPr wrap="square">
            <a:spAutoFit/>
          </a:bodyPr>
          <a:lstStyle/>
          <a:p>
            <a:r>
              <a:rPr lang="en-US" sz="2800" b="1" dirty="0">
                <a:solidFill>
                  <a:srgbClr val="C00000"/>
                </a:solidFill>
              </a:rPr>
              <a:t> </a:t>
            </a:r>
            <a:endParaRPr lang="en-US" sz="2800" dirty="0">
              <a:solidFill>
                <a:srgbClr val="C00000"/>
              </a:solidFill>
            </a:endParaRPr>
          </a:p>
        </p:txBody>
      </p:sp>
      <p:sp>
        <p:nvSpPr>
          <p:cNvPr id="12" name="Rectangle 11">
            <a:extLst>
              <a:ext uri="{FF2B5EF4-FFF2-40B4-BE49-F238E27FC236}">
                <a16:creationId xmlns:a16="http://schemas.microsoft.com/office/drawing/2014/main" id="{C60A5BE1-2C26-40E1-B0C1-B2E832D07EA4}"/>
              </a:ext>
            </a:extLst>
          </p:cNvPr>
          <p:cNvSpPr/>
          <p:nvPr/>
        </p:nvSpPr>
        <p:spPr>
          <a:xfrm>
            <a:off x="3120737" y="132016"/>
            <a:ext cx="1406238" cy="461665"/>
          </a:xfrm>
          <a:prstGeom prst="rect">
            <a:avLst/>
          </a:prstGeom>
        </p:spPr>
        <p:txBody>
          <a:bodyPr wrap="square">
            <a:spAutoFit/>
          </a:bodyPr>
          <a:lstStyle/>
          <a:p>
            <a:r>
              <a:rPr lang="en-US" sz="2400" b="1" dirty="0">
                <a:solidFill>
                  <a:srgbClr val="C00000"/>
                </a:solidFill>
              </a:rPr>
              <a:t>TIẾT 3</a:t>
            </a:r>
          </a:p>
        </p:txBody>
      </p:sp>
    </p:spTree>
    <p:extLst>
      <p:ext uri="{BB962C8B-B14F-4D97-AF65-F5344CB8AC3E}">
        <p14:creationId xmlns:p14="http://schemas.microsoft.com/office/powerpoint/2010/main" val="318986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3400"/>
            <a:ext cx="8991600" cy="1569660"/>
          </a:xfrm>
          <a:prstGeom prst="rect">
            <a:avLst/>
          </a:prstGeom>
        </p:spPr>
        <p:txBody>
          <a:bodyPr wrap="square">
            <a:spAutoFit/>
          </a:bodyPr>
          <a:lstStyle/>
          <a:p>
            <a:r>
              <a:rPr lang="it-IT" sz="3200" b="1" dirty="0"/>
              <a:t>*</a:t>
            </a:r>
            <a:r>
              <a:rPr lang="it-IT" sz="3200" b="1" u="sng" dirty="0"/>
              <a:t> Bài 2 :</a:t>
            </a:r>
            <a:r>
              <a:rPr lang="it-IT" sz="3200" b="1" dirty="0"/>
              <a:t> &gt;, &lt;, =?</a:t>
            </a:r>
            <a:endParaRPr lang="en-US" sz="3200" dirty="0"/>
          </a:p>
          <a:p>
            <a:r>
              <a:rPr lang="it-IT" sz="3200" b="1" dirty="0"/>
              <a:t> </a:t>
            </a:r>
            <a:endParaRPr lang="en-US" sz="3200" dirty="0"/>
          </a:p>
          <a:p>
            <a:r>
              <a:rPr lang="it-IT" sz="3200" dirty="0"/>
              <a:t>19 </a:t>
            </a:r>
            <a:r>
              <a:rPr lang="en-US" sz="3200" dirty="0">
                <a:sym typeface="Wingdings 2"/>
              </a:rPr>
              <a:t></a:t>
            </a:r>
            <a:r>
              <a:rPr lang="it-IT" sz="3200" dirty="0"/>
              <a:t> 15 + 4        12 + 6 </a:t>
            </a:r>
            <a:r>
              <a:rPr lang="en-US" sz="3200" dirty="0">
                <a:sym typeface="Wingdings 2"/>
              </a:rPr>
              <a:t></a:t>
            </a:r>
            <a:r>
              <a:rPr lang="it-IT" sz="3200" dirty="0"/>
              <a:t> 13 + 2        1</a:t>
            </a:r>
            <a:r>
              <a:rPr lang="en-US" sz="3200" dirty="0"/>
              <a:t>4 - 4 </a:t>
            </a:r>
            <a:r>
              <a:rPr lang="en-US" sz="3200" dirty="0">
                <a:sym typeface="Wingdings 2"/>
              </a:rPr>
              <a:t></a:t>
            </a:r>
            <a:r>
              <a:rPr lang="en-US" sz="3200" dirty="0"/>
              <a:t> 15 – 3</a:t>
            </a:r>
          </a:p>
        </p:txBody>
      </p:sp>
      <p:sp>
        <p:nvSpPr>
          <p:cNvPr id="5" name="Left Brace 4"/>
          <p:cNvSpPr/>
          <p:nvPr/>
        </p:nvSpPr>
        <p:spPr>
          <a:xfrm rot="16200000">
            <a:off x="1581586" y="1618814"/>
            <a:ext cx="151531" cy="876299"/>
          </a:xfrm>
          <a:prstGeom prst="lef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1357746" y="2109157"/>
            <a:ext cx="685800" cy="523220"/>
          </a:xfrm>
          <a:prstGeom prst="rect">
            <a:avLst/>
          </a:prstGeom>
        </p:spPr>
        <p:txBody>
          <a:bodyPr wrap="square">
            <a:spAutoFit/>
          </a:bodyPr>
          <a:lstStyle/>
          <a:p>
            <a:r>
              <a:rPr lang="en-US" sz="2800" b="1">
                <a:solidFill>
                  <a:srgbClr val="C00000"/>
                </a:solidFill>
              </a:rPr>
              <a:t>19</a:t>
            </a:r>
            <a:endParaRPr lang="en-US" sz="2800">
              <a:solidFill>
                <a:srgbClr val="C00000"/>
              </a:solidFill>
            </a:endParaRPr>
          </a:p>
        </p:txBody>
      </p:sp>
      <p:sp>
        <p:nvSpPr>
          <p:cNvPr id="7" name="Rectangle 6"/>
          <p:cNvSpPr/>
          <p:nvPr/>
        </p:nvSpPr>
        <p:spPr>
          <a:xfrm>
            <a:off x="609601" y="1524000"/>
            <a:ext cx="471054" cy="523220"/>
          </a:xfrm>
          <a:prstGeom prst="rect">
            <a:avLst/>
          </a:prstGeom>
        </p:spPr>
        <p:txBody>
          <a:bodyPr wrap="square">
            <a:spAutoFit/>
          </a:bodyPr>
          <a:lstStyle/>
          <a:p>
            <a:r>
              <a:rPr lang="en-US" sz="2800" b="1">
                <a:solidFill>
                  <a:srgbClr val="C00000"/>
                </a:solidFill>
              </a:rPr>
              <a:t>=</a:t>
            </a:r>
            <a:endParaRPr lang="en-US" sz="2800">
              <a:solidFill>
                <a:srgbClr val="C00000"/>
              </a:solidFill>
            </a:endParaRPr>
          </a:p>
        </p:txBody>
      </p:sp>
      <p:sp>
        <p:nvSpPr>
          <p:cNvPr id="8" name="Rectangle 7"/>
          <p:cNvSpPr/>
          <p:nvPr/>
        </p:nvSpPr>
        <p:spPr>
          <a:xfrm>
            <a:off x="4045526" y="1537854"/>
            <a:ext cx="471054" cy="523220"/>
          </a:xfrm>
          <a:prstGeom prst="rect">
            <a:avLst/>
          </a:prstGeom>
        </p:spPr>
        <p:txBody>
          <a:bodyPr wrap="square">
            <a:spAutoFit/>
          </a:bodyPr>
          <a:lstStyle/>
          <a:p>
            <a:r>
              <a:rPr lang="en-US" sz="2800" b="1">
                <a:solidFill>
                  <a:srgbClr val="C00000"/>
                </a:solidFill>
              </a:rPr>
              <a:t>&gt;</a:t>
            </a:r>
            <a:endParaRPr lang="en-US" sz="2800">
              <a:solidFill>
                <a:srgbClr val="C00000"/>
              </a:solidFill>
            </a:endParaRPr>
          </a:p>
        </p:txBody>
      </p:sp>
      <p:sp>
        <p:nvSpPr>
          <p:cNvPr id="9" name="Rectangle 8"/>
          <p:cNvSpPr/>
          <p:nvPr/>
        </p:nvSpPr>
        <p:spPr>
          <a:xfrm>
            <a:off x="7315200" y="1524000"/>
            <a:ext cx="471054" cy="523220"/>
          </a:xfrm>
          <a:prstGeom prst="rect">
            <a:avLst/>
          </a:prstGeom>
        </p:spPr>
        <p:txBody>
          <a:bodyPr wrap="square">
            <a:spAutoFit/>
          </a:bodyPr>
          <a:lstStyle/>
          <a:p>
            <a:r>
              <a:rPr lang="en-US" sz="2800" b="1">
                <a:solidFill>
                  <a:srgbClr val="C00000"/>
                </a:solidFill>
              </a:rPr>
              <a:t>&lt;</a:t>
            </a:r>
            <a:endParaRPr lang="en-US" sz="2800">
              <a:solidFill>
                <a:srgbClr val="C00000"/>
              </a:solidFill>
            </a:endParaRPr>
          </a:p>
        </p:txBody>
      </p:sp>
    </p:spTree>
    <p:extLst>
      <p:ext uri="{BB962C8B-B14F-4D97-AF65-F5344CB8AC3E}">
        <p14:creationId xmlns:p14="http://schemas.microsoft.com/office/powerpoint/2010/main" val="130383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874</Words>
  <Application>Microsoft Office PowerPoint</Application>
  <PresentationFormat>Trình chiếu Trên màn hình (4:3)</PresentationFormat>
  <Paragraphs>142</Paragraphs>
  <Slides>13</Slides>
  <Notes>1</Notes>
  <HiddenSlides>0</HiddenSlides>
  <MMClips>0</MMClips>
  <ScaleCrop>false</ScaleCrop>
  <HeadingPairs>
    <vt:vector size="6" baseType="variant">
      <vt:variant>
        <vt:lpstr>Phông được Dùng</vt:lpstr>
      </vt:variant>
      <vt:variant>
        <vt:i4>4</vt:i4>
      </vt:variant>
      <vt:variant>
        <vt:lpstr>Chủ đề</vt:lpstr>
      </vt:variant>
      <vt:variant>
        <vt:i4>1</vt:i4>
      </vt:variant>
      <vt:variant>
        <vt:lpstr>Tiêu đề Bản chiếu</vt:lpstr>
      </vt:variant>
      <vt:variant>
        <vt:i4>13</vt:i4>
      </vt:variant>
    </vt:vector>
  </HeadingPairs>
  <TitlesOfParts>
    <vt:vector size="18" baseType="lpstr">
      <vt:lpstr>.VnAvant</vt:lpstr>
      <vt:lpstr>Arial</vt:lpstr>
      <vt:lpstr>Calibri</vt:lpstr>
      <vt:lpstr>Times New Roman</vt:lpstr>
      <vt:lpstr>Office Theme</vt:lpstr>
      <vt:lpstr>Bản trình bày PowerPoint</vt:lpstr>
      <vt:lpstr>Bản trình bày PowerPoint</vt:lpstr>
      <vt:lpstr>Bản trình bày PowerPoint</vt:lpstr>
      <vt:lpstr>Bản trình bày PowerPoint</vt:lpstr>
      <vt:lpstr>ĐỌC HIỂU</vt:lpstr>
      <vt:lpstr>Bản trình bày PowerPoint</vt:lpstr>
      <vt:lpstr>Bản trình bày PowerPoint</vt:lpstr>
      <vt:lpstr>Bản trình bày PowerPoint</vt:lpstr>
      <vt:lpstr>Bản trình bày PowerPoint</vt:lpstr>
      <vt:lpstr>Bản trình bày PowerPoint</vt:lpstr>
      <vt:lpstr>Bản trình bày PowerPoint</vt:lpstr>
      <vt:lpstr>Nghe viết</vt:lpstr>
      <vt:lpstr> Mẹ bé đi gặt vắng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Van Hung</dc:creator>
  <cp:lastModifiedBy>admin</cp:lastModifiedBy>
  <cp:revision>17</cp:revision>
  <dcterms:created xsi:type="dcterms:W3CDTF">2020-03-25T15:18:47Z</dcterms:created>
  <dcterms:modified xsi:type="dcterms:W3CDTF">2020-04-02T14:29:59Z</dcterms:modified>
</cp:coreProperties>
</file>